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486" r:id="rId2"/>
    <p:sldId id="2030" r:id="rId3"/>
    <p:sldId id="2126" r:id="rId4"/>
    <p:sldId id="2093" r:id="rId5"/>
    <p:sldId id="2188" r:id="rId6"/>
    <p:sldId id="2221" r:id="rId7"/>
    <p:sldId id="2162" r:id="rId8"/>
    <p:sldId id="2226" r:id="rId9"/>
    <p:sldId id="2227" r:id="rId10"/>
    <p:sldId id="2228" r:id="rId11"/>
    <p:sldId id="2230" r:id="rId12"/>
    <p:sldId id="2231" r:id="rId13"/>
    <p:sldId id="2213" r:id="rId14"/>
    <p:sldId id="2128" r:id="rId15"/>
    <p:sldId id="2169" r:id="rId16"/>
    <p:sldId id="2170" r:id="rId17"/>
    <p:sldId id="2171" r:id="rId18"/>
    <p:sldId id="2219" r:id="rId19"/>
    <p:sldId id="2148" r:id="rId20"/>
    <p:sldId id="2172" r:id="rId21"/>
    <p:sldId id="2086" r:id="rId22"/>
    <p:sldId id="2175" r:id="rId23"/>
    <p:sldId id="2173" r:id="rId24"/>
    <p:sldId id="2180" r:id="rId25"/>
    <p:sldId id="2233" r:id="rId26"/>
    <p:sldId id="2200" r:id="rId27"/>
    <p:sldId id="2222" r:id="rId28"/>
    <p:sldId id="2181" r:id="rId29"/>
    <p:sldId id="2199" r:id="rId30"/>
    <p:sldId id="2234" r:id="rId31"/>
    <p:sldId id="2235" r:id="rId32"/>
    <p:sldId id="2202" r:id="rId33"/>
    <p:sldId id="2241" r:id="rId34"/>
    <p:sldId id="2237" r:id="rId35"/>
    <p:sldId id="2201" r:id="rId36"/>
    <p:sldId id="2242" r:id="rId37"/>
    <p:sldId id="2243" r:id="rId38"/>
    <p:sldId id="2182" r:id="rId39"/>
    <p:sldId id="2217" r:id="rId40"/>
    <p:sldId id="2218" r:id="rId41"/>
    <p:sldId id="2204" r:id="rId42"/>
    <p:sldId id="2203" r:id="rId43"/>
    <p:sldId id="2245" r:id="rId44"/>
    <p:sldId id="2238" r:id="rId45"/>
    <p:sldId id="2239" r:id="rId46"/>
    <p:sldId id="2240" r:id="rId47"/>
    <p:sldId id="2246" r:id="rId48"/>
    <p:sldId id="2247" r:id="rId49"/>
    <p:sldId id="2155" r:id="rId50"/>
    <p:sldId id="2133" r:id="rId51"/>
    <p:sldId id="2058" r:id="rId52"/>
    <p:sldId id="2136" r:id="rId53"/>
    <p:sldId id="2165" r:id="rId54"/>
    <p:sldId id="2232" r:id="rId5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66CC"/>
    <a:srgbClr val="FF33CC"/>
    <a:srgbClr val="FFFF66"/>
    <a:srgbClr val="FF9900"/>
    <a:srgbClr val="FFFF00"/>
    <a:srgbClr val="11075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96" autoAdjust="0"/>
  </p:normalViewPr>
  <p:slideViewPr>
    <p:cSldViewPr>
      <p:cViewPr varScale="1">
        <p:scale>
          <a:sx n="96" d="100"/>
          <a:sy n="96" d="100"/>
        </p:scale>
        <p:origin x="-64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FF0646C-7E7F-414F-9639-E7269AC2FB5C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C3BD9F6-1752-40F5-AE8C-E66535C46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smtClean="0"/>
              <a:t>Om Ajnana timirandhasya, jnananjana salakaya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Caksur unmimiltam yena, tasmai sri gurave namah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Namah om vishnu padaya, radhikayah priyatmane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Sri-srimad bhaktivedanta, narayana iti namine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Sri krishna lila kathane sudaksham	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Audarya-madhurya gunais ca yuktam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Varam varenyam purusham mahantam	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Narayanam tvam sirasa namami	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					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He krishna karuna sindho, dina bandho jagat pate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Gopesha gopika kanta, radha kanta namo </a:t>
            </a:r>
            <a:r>
              <a:rPr lang="ja-JP" altLang="en-US" sz="1100" smtClean="0"/>
              <a:t>‘</a:t>
            </a:r>
            <a:r>
              <a:rPr lang="en-US" altLang="ja-JP" sz="1100" smtClean="0"/>
              <a:t>stu te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tapta kancana gaurangi, radhe vrindavaneshvari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vrsabhanu sute devi, pranamami hari priye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z="1100" smtClean="0"/>
              <a:t>bhajami radham aravinda netram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smarami radham madhurasmi-tasyam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vadami radham karuna bharardram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tato mam anyasti gatir na kapi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z="1100" smtClean="0"/>
              <a:t>bhaktya vihina aparadha lakshai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ksiptas ca kamadi taranga madhye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krpamayi tvam saranam prapanna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vrinde numas te caranara vindam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--------------------------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First of all, I pay my koti dandavat pranams to my diksha guru Om vishnupada rupanuga acharya Sri Sri Bhakti Vedanta Narayana Goswami maharaja. 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My dandavat pranams to Sri Sri Bhakti Vedanta Swami Prabhupada, and guru varga.</a:t>
            </a:r>
          </a:p>
          <a:p>
            <a:pPr>
              <a:lnSpc>
                <a:spcPct val="90000"/>
              </a:lnSpc>
            </a:pPr>
            <a:r>
              <a:rPr lang="en-US" sz="1100" smtClean="0"/>
              <a:t>My humble pranams at the lotus feet of all assembled devotees, vaishnavas and vaishnavis..</a:t>
            </a:r>
          </a:p>
          <a:p>
            <a:pPr>
              <a:lnSpc>
                <a:spcPct val="90000"/>
              </a:lnSpc>
            </a:pPr>
            <a:endParaRPr lang="en-US" sz="11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6598E-7BA9-4B09-A944-2D2FB7A5735D}" type="slidenum">
              <a:rPr lang="en-US" smtClean="0">
                <a:ea typeface="MS PGothic" pitchFamily="34" charset="-128"/>
              </a:rPr>
              <a:pPr>
                <a:defRPr/>
              </a:pPr>
              <a:t>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Similar to the expansions of Balaram, </a:t>
            </a:r>
          </a:p>
          <a:p>
            <a:r>
              <a:rPr lang="en-US" smtClean="0"/>
              <a:t>In Madura &amp; Dwaraka, Radha Rani expands and becomes Rukmini, Satyabhama and all the primary Queens.</a:t>
            </a:r>
          </a:p>
          <a:p>
            <a:endParaRPr lang="en-US" smtClean="0"/>
          </a:p>
          <a:p>
            <a:r>
              <a:rPr lang="en-US" smtClean="0"/>
              <a:t>Radha Rani also expands into Maha Lakshmi and Lakshmis in Vaikuntha.</a:t>
            </a:r>
          </a:p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04AB66-82FA-43E5-965A-ACB34A73749D}" type="slidenum">
              <a:rPr lang="en-US" smtClean="0">
                <a:ea typeface="MS PGothic" pitchFamily="34" charset="-128"/>
              </a:rPr>
              <a:pPr>
                <a:defRPr/>
              </a:pPr>
              <a:t>10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We also covered the 2</a:t>
            </a:r>
            <a:r>
              <a:rPr lang="en-US" baseline="30000" smtClean="0">
                <a:solidFill>
                  <a:srgbClr val="FFFF00"/>
                </a:solidFill>
              </a:rPr>
              <a:t>nd</a:t>
            </a:r>
            <a:r>
              <a:rPr lang="en-US" smtClean="0">
                <a:solidFill>
                  <a:srgbClr val="FFFF00"/>
                </a:solidFill>
              </a:rPr>
              <a:t> Quardruple Expansion..</a:t>
            </a:r>
          </a:p>
          <a:p>
            <a:r>
              <a:rPr lang="en-US" smtClean="0">
                <a:solidFill>
                  <a:srgbClr val="FFFF00"/>
                </a:solidFill>
              </a:rPr>
              <a:t>Lord Narayana rules Vaikuntha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Other 3 moves down and crosses Vraja River..</a:t>
            </a:r>
          </a:p>
          <a:p>
            <a:r>
              <a:rPr lang="en-US" smtClean="0">
                <a:solidFill>
                  <a:srgbClr val="FFFF00"/>
                </a:solidFill>
              </a:rPr>
              <a:t>And takes the positions of maintaining the Brahmandas..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E6229F-FB19-411F-9892-5CBD72A4529B}" type="slidenum">
              <a:rPr lang="en-US" smtClean="0">
                <a:ea typeface="MS PGothic" pitchFamily="34" charset="-128"/>
              </a:rPr>
              <a:pPr>
                <a:defRPr/>
              </a:pPr>
              <a:t>11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Kaaranodakasaayi Vishnu - Maha Vishnu (below Vraja River) who breaths out unlimited Brahmandas</a:t>
            </a:r>
          </a:p>
          <a:p>
            <a:r>
              <a:rPr lang="en-US" smtClean="0"/>
              <a:t>Garbhodakasaayi Vishnu – Vishnu – one in each Brahmanda from whose navel Lord Brahma comes out.</a:t>
            </a:r>
          </a:p>
          <a:p>
            <a:r>
              <a:rPr lang="en-US" smtClean="0"/>
              <a:t>Kshirodakasaayi Vishnu – Paramatma in every thing!  He enters everywhere – every atom as well.</a:t>
            </a:r>
          </a:p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EA6482D-68E8-4CA6-B6A4-3C0351ABB61E}" type="slidenum">
              <a:rPr lang="en-US" smtClean="0">
                <a:ea typeface="MS PGothic" pitchFamily="34" charset="-128"/>
              </a:rPr>
              <a:pPr>
                <a:defRPr/>
              </a:pPr>
              <a:t>12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So, this is the whole picture of the Expansions of Lord Krishna.</a:t>
            </a:r>
          </a:p>
          <a:p>
            <a:r>
              <a:rPr lang="en-US" smtClean="0"/>
              <a:t>Svayam Bhagavan is Sri Krishna.</a:t>
            </a:r>
          </a:p>
          <a:p>
            <a:r>
              <a:rPr lang="en-US" smtClean="0"/>
              <a:t>All others are His expansions.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EE5BBB4-9FB2-4F57-AFEF-FA6F32248108}" type="slidenum">
              <a:rPr lang="en-US" smtClean="0">
                <a:ea typeface="MS PGothic" pitchFamily="34" charset="-128"/>
              </a:rPr>
              <a:pPr>
                <a:defRPr/>
              </a:pPr>
              <a:t>13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Only the top 3 levels – Gokoka, Madura and Dwaraka - are the MAIN leela worlds.</a:t>
            </a:r>
          </a:p>
          <a:p>
            <a:r>
              <a:rPr lang="en-US" smtClean="0"/>
              <a:t>Leelas from Vaikuntha are basic compared to the other 3.</a:t>
            </a:r>
          </a:p>
          <a:p>
            <a:endParaRPr lang="en-US" smtClean="0"/>
          </a:p>
          <a:p>
            <a:r>
              <a:rPr lang="en-US" smtClean="0"/>
              <a:t>In Goloka, we have Yashoda Nandan.</a:t>
            </a:r>
          </a:p>
          <a:p>
            <a:r>
              <a:rPr lang="en-US" smtClean="0"/>
              <a:t>In Madura &amp; also in Dwaraka we have Devaki Nandan.</a:t>
            </a:r>
          </a:p>
          <a:p>
            <a:r>
              <a:rPr lang="en-US" smtClean="0"/>
              <a:t>Sriman Naraya does not take these kind of roles in Vaikuntha.</a:t>
            </a:r>
          </a:p>
          <a:p>
            <a:r>
              <a:rPr lang="en-US" smtClean="0"/>
              <a:t>He is not any Nandan.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241832D-1DEB-47FF-9535-F7F6752BC9C6}" type="slidenum">
              <a:rPr lang="en-US" smtClean="0">
                <a:ea typeface="MS PGothic" pitchFamily="34" charset="-128"/>
              </a:rPr>
              <a:pPr>
                <a:defRPr/>
              </a:pPr>
              <a:t>14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Now A Big Question:</a:t>
            </a:r>
          </a:p>
          <a:p>
            <a:r>
              <a:rPr lang="en-US" smtClean="0"/>
              <a:t>Wh is Devaki Nandan &amp; who is Yashoda Nandan? Are there any differences?</a:t>
            </a:r>
          </a:p>
          <a:p>
            <a:r>
              <a:rPr lang="en-US" smtClean="0"/>
              <a:t>It was Devaki Nandan who delivered Bhagad Gita. He gave it to all. Krishna sang and Arjuna listned.</a:t>
            </a:r>
          </a:p>
          <a:p>
            <a:r>
              <a:rPr lang="en-US" smtClean="0"/>
              <a:t>It was Yashoda Nandan who was with Gopis. Gopis taught Him – the Gopi Gita. Here Gopis sang and Krishna listened!</a:t>
            </a:r>
          </a:p>
          <a:p>
            <a:endParaRPr lang="en-US" smtClean="0"/>
          </a:p>
          <a:p>
            <a:r>
              <a:rPr lang="en-US" smtClean="0"/>
              <a:t>Devaki Nandan won’t use Flute.. He uses Shanku – Conch Shell. He won’t use peacock feather..</a:t>
            </a:r>
          </a:p>
          <a:p>
            <a:r>
              <a:rPr lang="en-US" smtClean="0"/>
              <a:t>Yashoda Nandan won’t use Conch Shell.. He uses Flute and Peacock feather.</a:t>
            </a:r>
          </a:p>
          <a:p>
            <a:r>
              <a:rPr lang="en-US" smtClean="0"/>
              <a:t>Devaki Nandan manages kings, people, etc – politician. He wears diamond helmet and very fine Silk.</a:t>
            </a:r>
          </a:p>
          <a:p>
            <a:r>
              <a:rPr lang="en-US" smtClean="0"/>
              <a:t>Yashoda Nandan is cowherd and very simple! 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So, they are very different..</a:t>
            </a:r>
          </a:p>
          <a:p>
            <a:r>
              <a:rPr lang="en-US" smtClean="0">
                <a:solidFill>
                  <a:srgbClr val="FFFF00"/>
                </a:solidFill>
              </a:rPr>
              <a:t>This was the reason that not even a single Gopi visited Dwaraka – never.</a:t>
            </a:r>
          </a:p>
          <a:p>
            <a:r>
              <a:rPr lang="en-US" smtClean="0">
                <a:solidFill>
                  <a:srgbClr val="FFFF00"/>
                </a:solidFill>
              </a:rPr>
              <a:t>Once there was one resident from vrindavan went to Dwaraka, and he was condemned by every one!</a:t>
            </a:r>
          </a:p>
          <a:p>
            <a:r>
              <a:rPr lang="en-US" smtClean="0">
                <a:solidFill>
                  <a:srgbClr val="FFFF00"/>
                </a:solidFill>
              </a:rPr>
              <a:t> </a:t>
            </a:r>
          </a:p>
          <a:p>
            <a:r>
              <a:rPr lang="en-US" smtClean="0">
                <a:solidFill>
                  <a:srgbClr val="FFFF00"/>
                </a:solidFill>
              </a:rPr>
              <a:t>Yashoda Nandan never leaves Vrindavan.</a:t>
            </a:r>
          </a:p>
          <a:p>
            <a:r>
              <a:rPr lang="en-US" smtClean="0">
                <a:solidFill>
                  <a:srgbClr val="FFFF00"/>
                </a:solidFill>
              </a:rPr>
              <a:t>Vrindavanam parityajya krishna </a:t>
            </a:r>
          </a:p>
          <a:p>
            <a:r>
              <a:rPr lang="en-US" smtClean="0">
                <a:solidFill>
                  <a:srgbClr val="FFFF00"/>
                </a:solidFill>
              </a:rPr>
              <a:t>padam ekam na gacchet  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endParaRPr lang="en-US" smtClean="0">
              <a:solidFill>
                <a:srgbClr val="FFFF00"/>
              </a:solidFill>
            </a:endParaRPr>
          </a:p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5B31A3-B1F2-40D3-9613-03EC9B28BAA5}" type="slidenum">
              <a:rPr lang="en-US" smtClean="0">
                <a:ea typeface="MS PGothic" pitchFamily="34" charset="-128"/>
              </a:rPr>
              <a:pPr>
                <a:defRPr/>
              </a:pPr>
              <a:t>15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Gaudiyas</a:t>
            </a:r>
            <a:r>
              <a:rPr lang="en-US" dirty="0" smtClean="0"/>
              <a:t>, the real followers of Lord </a:t>
            </a:r>
            <a:r>
              <a:rPr lang="en-US" dirty="0" err="1" smtClean="0"/>
              <a:t>Caitanya</a:t>
            </a:r>
            <a:r>
              <a:rPr lang="en-US" dirty="0" smtClean="0"/>
              <a:t> do not give much importance to </a:t>
            </a:r>
            <a:r>
              <a:rPr lang="en-US" dirty="0" err="1" smtClean="0"/>
              <a:t>Bhagavad</a:t>
            </a:r>
            <a:r>
              <a:rPr lang="en-US" dirty="0" smtClean="0"/>
              <a:t> </a:t>
            </a:r>
            <a:r>
              <a:rPr lang="en-US" dirty="0" err="1" smtClean="0"/>
              <a:t>Gita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Why? </a:t>
            </a:r>
          </a:p>
          <a:p>
            <a:pPr>
              <a:defRPr/>
            </a:pPr>
            <a:r>
              <a:rPr lang="en-US" dirty="0" smtClean="0"/>
              <a:t>It is the dept of </a:t>
            </a:r>
            <a:r>
              <a:rPr lang="en-US" dirty="0" err="1" smtClean="0"/>
              <a:t>Devaki</a:t>
            </a:r>
            <a:r>
              <a:rPr lang="en-US" dirty="0" smtClean="0"/>
              <a:t> </a:t>
            </a:r>
            <a:r>
              <a:rPr lang="en-US" dirty="0" err="1" smtClean="0"/>
              <a:t>Nandan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We take only 2 </a:t>
            </a:r>
            <a:r>
              <a:rPr lang="en-US" dirty="0" err="1" smtClean="0">
                <a:solidFill>
                  <a:srgbClr val="FFFF00"/>
                </a:solidFill>
              </a:rPr>
              <a:t>slokas</a:t>
            </a:r>
            <a:r>
              <a:rPr lang="en-US" dirty="0" smtClean="0">
                <a:solidFill>
                  <a:srgbClr val="FFFF00"/>
                </a:solidFill>
              </a:rPr>
              <a:t> from His </a:t>
            </a:r>
            <a:r>
              <a:rPr lang="en-US" dirty="0" err="1" smtClean="0">
                <a:solidFill>
                  <a:srgbClr val="FFFF00"/>
                </a:solidFill>
              </a:rPr>
              <a:t>Gita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man-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bhava</a:t>
            </a:r>
            <a:r>
              <a:rPr lang="en-US" dirty="0" smtClean="0"/>
              <a:t> mad-</a:t>
            </a:r>
            <a:r>
              <a:rPr lang="en-US" dirty="0" err="1" smtClean="0"/>
              <a:t>bhakto</a:t>
            </a:r>
            <a:r>
              <a:rPr lang="en-US" dirty="0" smtClean="0"/>
              <a:t> </a:t>
            </a:r>
          </a:p>
          <a:p>
            <a:pPr marL="228600" indent="-228600">
              <a:defRPr/>
            </a:pPr>
            <a:r>
              <a:rPr lang="en-US" dirty="0" smtClean="0"/>
              <a:t>     mad-</a:t>
            </a:r>
            <a:r>
              <a:rPr lang="en-US" dirty="0" err="1" smtClean="0"/>
              <a:t>yaji</a:t>
            </a:r>
            <a:r>
              <a:rPr lang="en-US" dirty="0" smtClean="0"/>
              <a:t> </a:t>
            </a:r>
            <a:r>
              <a:rPr lang="en-US" dirty="0" err="1" smtClean="0"/>
              <a:t>mam</a:t>
            </a:r>
            <a:r>
              <a:rPr lang="en-US" dirty="0" smtClean="0"/>
              <a:t> </a:t>
            </a:r>
            <a:r>
              <a:rPr lang="en-US" dirty="0" err="1" smtClean="0"/>
              <a:t>namaskuru</a:t>
            </a:r>
            <a:r>
              <a:rPr lang="en-US" dirty="0" smtClean="0"/>
              <a:t> </a:t>
            </a:r>
          </a:p>
          <a:p>
            <a:pPr marL="228600" indent="-228600"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mam</a:t>
            </a:r>
            <a:r>
              <a:rPr lang="en-US" dirty="0" smtClean="0"/>
              <a:t> </a:t>
            </a:r>
            <a:r>
              <a:rPr lang="en-US" dirty="0" err="1" smtClean="0"/>
              <a:t>evaishyasi</a:t>
            </a:r>
            <a:r>
              <a:rPr lang="en-US" dirty="0" smtClean="0"/>
              <a:t> </a:t>
            </a:r>
            <a:r>
              <a:rPr lang="en-US" dirty="0" err="1" smtClean="0"/>
              <a:t>yuktvaivam</a:t>
            </a:r>
            <a:r>
              <a:rPr lang="en-US" dirty="0" smtClean="0"/>
              <a:t> </a:t>
            </a:r>
          </a:p>
          <a:p>
            <a:pPr marL="228600" indent="-228600"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atmanam</a:t>
            </a:r>
            <a:r>
              <a:rPr lang="en-US" dirty="0" smtClean="0"/>
              <a:t> mat-</a:t>
            </a:r>
            <a:r>
              <a:rPr lang="en-US" dirty="0" err="1" smtClean="0"/>
              <a:t>parayanah</a:t>
            </a:r>
            <a:r>
              <a:rPr lang="en-US" dirty="0" smtClean="0"/>
              <a:t> (B.G. 9.34)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/>
              <a:t>[ Lord Krishna says, always think of me, become my devotee offer </a:t>
            </a:r>
            <a:r>
              <a:rPr lang="en-US" dirty="0" err="1" smtClean="0"/>
              <a:t>obeisances</a:t>
            </a:r>
            <a:r>
              <a:rPr lang="en-US" dirty="0" smtClean="0"/>
              <a:t> to me and worship me then surely you will come to me. ]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2) </a:t>
            </a:r>
            <a:r>
              <a:rPr lang="en-US" dirty="0" err="1" smtClean="0"/>
              <a:t>Sarva-dharman</a:t>
            </a:r>
            <a:r>
              <a:rPr lang="en-US" dirty="0" smtClean="0"/>
              <a:t> </a:t>
            </a:r>
            <a:r>
              <a:rPr lang="en-US" dirty="0" err="1" smtClean="0"/>
              <a:t>parityajya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dirty="0" err="1" smtClean="0"/>
              <a:t>Mam</a:t>
            </a:r>
            <a:r>
              <a:rPr lang="en-US" dirty="0" smtClean="0"/>
              <a:t> </a:t>
            </a:r>
            <a:r>
              <a:rPr lang="en-US" dirty="0" err="1" smtClean="0"/>
              <a:t>ekam</a:t>
            </a:r>
            <a:r>
              <a:rPr lang="en-US" dirty="0" smtClean="0"/>
              <a:t> </a:t>
            </a:r>
            <a:r>
              <a:rPr lang="en-US" dirty="0" err="1" smtClean="0"/>
              <a:t>saranam</a:t>
            </a:r>
            <a:r>
              <a:rPr lang="en-US" dirty="0" smtClean="0"/>
              <a:t> </a:t>
            </a:r>
            <a:r>
              <a:rPr lang="en-US" dirty="0" err="1" smtClean="0"/>
              <a:t>vraja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dirty="0" err="1" smtClean="0"/>
              <a:t>Aham</a:t>
            </a:r>
            <a:r>
              <a:rPr lang="en-US" dirty="0" smtClean="0"/>
              <a:t> </a:t>
            </a:r>
            <a:r>
              <a:rPr lang="en-US" dirty="0" err="1" smtClean="0"/>
              <a:t>tvam</a:t>
            </a:r>
            <a:r>
              <a:rPr lang="en-US" dirty="0" smtClean="0"/>
              <a:t> </a:t>
            </a:r>
            <a:r>
              <a:rPr lang="en-US" dirty="0" err="1" smtClean="0"/>
              <a:t>sarva</a:t>
            </a:r>
            <a:r>
              <a:rPr lang="en-US" dirty="0" smtClean="0"/>
              <a:t> </a:t>
            </a:r>
            <a:r>
              <a:rPr lang="en-US" dirty="0" err="1" smtClean="0"/>
              <a:t>papebhyo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dirty="0" err="1" smtClean="0"/>
              <a:t>Moksayisyami</a:t>
            </a:r>
            <a:r>
              <a:rPr lang="en-US" dirty="0" smtClean="0"/>
              <a:t> ma </a:t>
            </a:r>
            <a:r>
              <a:rPr lang="en-US" dirty="0" err="1" smtClean="0"/>
              <a:t>sucah</a:t>
            </a:r>
            <a:r>
              <a:rPr lang="en-US" dirty="0" smtClean="0"/>
              <a:t> (B.G. 18.66)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Gaudiyas</a:t>
            </a:r>
            <a:r>
              <a:rPr lang="en-US" dirty="0" smtClean="0"/>
              <a:t> do give importance to </a:t>
            </a:r>
            <a:r>
              <a:rPr lang="en-US" dirty="0" err="1" smtClean="0"/>
              <a:t>Gita</a:t>
            </a:r>
            <a:r>
              <a:rPr lang="en-US" dirty="0" smtClean="0"/>
              <a:t>. </a:t>
            </a:r>
            <a:r>
              <a:rPr lang="en-US" dirty="0" err="1" smtClean="0"/>
              <a:t>Srila</a:t>
            </a:r>
            <a:r>
              <a:rPr lang="en-US" dirty="0" smtClean="0"/>
              <a:t> </a:t>
            </a:r>
            <a:r>
              <a:rPr lang="en-US" dirty="0" err="1" smtClean="0"/>
              <a:t>Prabhupada</a:t>
            </a:r>
            <a:r>
              <a:rPr lang="en-US" dirty="0" smtClean="0"/>
              <a:t> came to give the highest, but had to cut lot of jungle</a:t>
            </a:r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 err="1" smtClean="0"/>
              <a:t>Bhagavad</a:t>
            </a:r>
            <a:r>
              <a:rPr lang="en-US" dirty="0" smtClean="0"/>
              <a:t> </a:t>
            </a:r>
            <a:r>
              <a:rPr lang="en-US" dirty="0" err="1" smtClean="0"/>
              <a:t>Gita</a:t>
            </a:r>
            <a:r>
              <a:rPr lang="en-US" dirty="0" smtClean="0"/>
              <a:t> was necessary for them..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2E82BE-0464-4D21-BC00-4A368142E249}" type="slidenum">
              <a:rPr lang="en-US" smtClean="0">
                <a:ea typeface="MS PGothic" pitchFamily="34" charset="-128"/>
              </a:rPr>
              <a:pPr>
                <a:defRPr/>
              </a:pPr>
              <a:t>16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But, a question:</a:t>
            </a:r>
          </a:p>
          <a:p>
            <a:r>
              <a:rPr lang="en-US" smtClean="0"/>
              <a:t>Can one jump straight to Raaga Marga?</a:t>
            </a:r>
          </a:p>
          <a:p>
            <a:r>
              <a:rPr lang="en-US" smtClean="0"/>
              <a:t>Answer is: NO!</a:t>
            </a:r>
          </a:p>
          <a:p>
            <a:r>
              <a:rPr lang="en-US" smtClean="0"/>
              <a:t>Without following Vidhi Marga, one cannot got to Raaga Marga.</a:t>
            </a:r>
          </a:p>
          <a:p>
            <a:r>
              <a:rPr lang="en-US" smtClean="0"/>
              <a:t>So, Vidhi Marga is a step towards Raaga Marga.</a:t>
            </a:r>
          </a:p>
          <a:p>
            <a:r>
              <a:rPr lang="en-US" smtClean="0"/>
              <a:t>Every jiva will come thru Vidhi Marga.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C17592-9796-43D7-8DAF-56476C0AB031}" type="slidenum">
              <a:rPr lang="en-US" smtClean="0">
                <a:ea typeface="MS PGothic" pitchFamily="34" charset="-128"/>
              </a:rPr>
              <a:pPr>
                <a:defRPr/>
              </a:pPr>
              <a:t>17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Any religion that preaches LOVE of God WITHOUT fear is the Highest..</a:t>
            </a:r>
          </a:p>
          <a:p>
            <a:r>
              <a:rPr lang="en-US" smtClean="0"/>
              <a:t>Our goal must be to get PREMA on God..</a:t>
            </a:r>
          </a:p>
          <a:p>
            <a:endParaRPr lang="en-US" smtClean="0"/>
          </a:p>
          <a:p>
            <a:r>
              <a:rPr lang="en-US" smtClean="0"/>
              <a:t>When a child does what the mother does not want, she used to threaten like:</a:t>
            </a:r>
          </a:p>
          <a:p>
            <a:r>
              <a:rPr lang="en-US" smtClean="0"/>
              <a:t>“If you do this, Ummachi (God) will pierce your eyes!”</a:t>
            </a:r>
          </a:p>
          <a:p>
            <a:endParaRPr lang="en-US" smtClean="0"/>
          </a:p>
          <a:p>
            <a:r>
              <a:rPr lang="en-US" smtClean="0"/>
              <a:t>This is making oneself ‘Bhaya Bhakti’.</a:t>
            </a:r>
          </a:p>
          <a:p>
            <a:r>
              <a:rPr lang="en-US" smtClean="0"/>
              <a:t>Every religion has this tendency as they are basic.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288CD9-2997-4D67-BC6B-EE64697D3C76}" type="slidenum">
              <a:rPr lang="en-US" smtClean="0">
                <a:ea typeface="MS PGothic" pitchFamily="34" charset="-128"/>
              </a:rPr>
              <a:pPr>
                <a:defRPr/>
              </a:pPr>
              <a:t>18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mtClean="0"/>
              <a:t>If we Compare Vaikuntha and Vrindavan, it can be like this:</a:t>
            </a:r>
          </a:p>
          <a:p>
            <a:pPr marL="228600" indent="-228600"/>
            <a:r>
              <a:rPr lang="en-US" smtClean="0"/>
              <a:t>Western Countries and India</a:t>
            </a:r>
          </a:p>
          <a:p>
            <a:pPr marL="228600" indent="-228600"/>
            <a:r>
              <a:rPr lang="en-US" smtClean="0"/>
              <a:t>Full Rule versus NO Rules!</a:t>
            </a:r>
          </a:p>
          <a:p>
            <a:pPr marL="228600" indent="-228600"/>
            <a:r>
              <a:rPr lang="en-US" smtClean="0"/>
              <a:t>Western: Marriage: Cream color suit, Office: Tie and Suit, Death: Black color suit</a:t>
            </a:r>
          </a:p>
          <a:p>
            <a:pPr marL="228600" indent="-228600"/>
            <a:endParaRPr lang="en-US" smtClean="0"/>
          </a:p>
          <a:p>
            <a:pPr marL="228600" indent="-228600"/>
            <a:r>
              <a:rPr lang="en-US" smtClean="0"/>
              <a:t>Western: Traffic: Can’t cross just like that, no horn, no spitting anywhere</a:t>
            </a:r>
          </a:p>
          <a:p>
            <a:pPr marL="228600" indent="-228600"/>
            <a:r>
              <a:rPr lang="en-US" smtClean="0"/>
              <a:t>India: Cows, Dogs, Pigs all on road.. Horn all the times</a:t>
            </a:r>
          </a:p>
          <a:p>
            <a:pPr marL="228600" indent="-228600"/>
            <a:endParaRPr lang="en-US" smtClean="0"/>
          </a:p>
          <a:p>
            <a:pPr marL="228600" indent="-228600"/>
            <a:r>
              <a:rPr lang="en-US" smtClean="0"/>
              <a:t>Freedom needs no discipline!</a:t>
            </a:r>
          </a:p>
          <a:p>
            <a:pPr marL="228600" indent="-228600"/>
            <a:endParaRPr lang="en-US" smtClean="0"/>
          </a:p>
          <a:p>
            <a:pPr marL="228600" indent="-228600"/>
            <a:r>
              <a:rPr lang="en-US" smtClean="0"/>
              <a:t>Brhad Bhagavatamrta mentions a case of Gopa Kumara and ‘Going Beyond Vaikuntha’</a:t>
            </a:r>
          </a:p>
          <a:p>
            <a:pPr marL="228600" indent="-228600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6E3EA25-60C8-4034-A4B5-00FFE6EDB436}" type="slidenum">
              <a:rPr lang="en-US" smtClean="0">
                <a:ea typeface="MS PGothic" pitchFamily="34" charset="-128"/>
              </a:rPr>
              <a:pPr>
                <a:defRPr/>
              </a:pPr>
              <a:t>19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5787E-2AD2-4590-B227-84F9A329E95B}" type="slidenum">
              <a:rPr lang="en-US" smtClean="0">
                <a:ea typeface="MS PGothic" pitchFamily="34" charset="-128"/>
              </a:rPr>
              <a:pPr>
                <a:defRPr/>
              </a:pPr>
              <a:t>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Now, let us explore the relative happiness in different spiritual worlds.</a:t>
            </a:r>
          </a:p>
          <a:p>
            <a:endParaRPr lang="en-US" smtClean="0"/>
          </a:p>
          <a:p>
            <a:r>
              <a:rPr lang="en-US" smtClean="0"/>
              <a:t>Jnanis and Santa Bhava Bhakta may reach Brahma Jyoti – the Brahman.</a:t>
            </a:r>
          </a:p>
          <a:p>
            <a:r>
              <a:rPr lang="en-US" smtClean="0"/>
              <a:t>It has nly a tiny drop of happiness.</a:t>
            </a:r>
          </a:p>
          <a:p>
            <a:r>
              <a:rPr lang="en-US" smtClean="0"/>
              <a:t>Who wants just a tiny drop of Happiness?</a:t>
            </a:r>
          </a:p>
          <a:p>
            <a:endParaRPr lang="en-US" smtClean="0"/>
          </a:p>
          <a:p>
            <a:r>
              <a:rPr lang="en-US" smtClean="0"/>
              <a:t>We want oceans of Happiness!!</a:t>
            </a:r>
          </a:p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1F487DE-8D68-4288-B82C-631E71EC187B}" type="slidenum">
              <a:rPr lang="en-US" smtClean="0">
                <a:ea typeface="MS PGothic" pitchFamily="34" charset="-128"/>
              </a:rPr>
              <a:pPr>
                <a:defRPr/>
              </a:pPr>
              <a:t>20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So, our choice is clearly for Yashoda Krishna!</a:t>
            </a:r>
          </a:p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17B28A-8226-4680-8396-1FEB9F0A527D}" type="slidenum">
              <a:rPr lang="en-US" smtClean="0">
                <a:ea typeface="MS PGothic" pitchFamily="34" charset="-128"/>
              </a:rPr>
              <a:pPr>
                <a:defRPr/>
              </a:pPr>
              <a:t>21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Where will the bhakti mentioned in Gita will take you?</a:t>
            </a:r>
          </a:p>
          <a:p>
            <a:r>
              <a:rPr lang="en-US" smtClean="0"/>
              <a:t>Vaikuntha.. </a:t>
            </a:r>
          </a:p>
          <a:p>
            <a:r>
              <a:rPr lang="en-US" smtClean="0"/>
              <a:t>Not to Goloka..</a:t>
            </a:r>
          </a:p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2A2EA1B-96FA-42DE-AEB4-1512744111D1}" type="slidenum">
              <a:rPr lang="en-US" smtClean="0">
                <a:ea typeface="MS PGothic" pitchFamily="34" charset="-128"/>
              </a:rPr>
              <a:pPr>
                <a:defRPr/>
              </a:pPr>
              <a:t>22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Karma and Jnana can NEVER take us to Goloka!</a:t>
            </a:r>
          </a:p>
          <a:p>
            <a:r>
              <a:rPr lang="en-US" smtClean="0"/>
              <a:t>In fact, they are POSIONS!</a:t>
            </a:r>
          </a:p>
          <a:p>
            <a:r>
              <a:rPr lang="en-US" smtClean="0"/>
              <a:t>They will kill pure bhakti..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62C696-AE77-44E5-8049-A60AC53D51F9}" type="slidenum">
              <a:rPr lang="en-US" smtClean="0">
                <a:ea typeface="MS PGothic" pitchFamily="34" charset="-128"/>
              </a:rPr>
              <a:pPr>
                <a:defRPr/>
              </a:pPr>
              <a:t>23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Now, we will explore more into the primary rasas..</a:t>
            </a:r>
          </a:p>
          <a:p>
            <a:r>
              <a:rPr lang="en-US" smtClean="0"/>
              <a:t>What are they?</a:t>
            </a:r>
          </a:p>
          <a:p>
            <a:r>
              <a:rPr lang="en-US" smtClean="0"/>
              <a:t>Santa Rasa – Bhava of neutral</a:t>
            </a:r>
          </a:p>
          <a:p>
            <a:r>
              <a:rPr lang="en-US" smtClean="0"/>
              <a:t>Dasya Rasa – The bhava of servitude.</a:t>
            </a:r>
          </a:p>
          <a:p>
            <a:r>
              <a:rPr lang="en-US" smtClean="0"/>
              <a:t>Sakhya Rada – The bhava of friendship. Dasya Bhava is also included.</a:t>
            </a:r>
          </a:p>
          <a:p>
            <a:r>
              <a:rPr lang="en-US" smtClean="0"/>
              <a:t>Vatsalya – the bhava od Parental relation. All the 2 above bhavas are also included.</a:t>
            </a:r>
          </a:p>
          <a:p>
            <a:r>
              <a:rPr lang="en-US" smtClean="0"/>
              <a:t>Madhurya – the bhava of conjugal love. All the above bhavas are also included.</a:t>
            </a:r>
          </a:p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2F7D431-063E-4570-8F65-54A0B157986A}" type="slidenum">
              <a:rPr lang="en-US" smtClean="0">
                <a:ea typeface="MS PGothic" pitchFamily="34" charset="-128"/>
              </a:rPr>
              <a:pPr>
                <a:defRPr/>
              </a:pPr>
              <a:t>24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is the unique charasteristic?</a:t>
            </a:r>
          </a:p>
          <a:p>
            <a:endParaRPr lang="en-US" smtClean="0"/>
          </a:p>
          <a:p>
            <a:r>
              <a:rPr lang="en-US" smtClean="0"/>
              <a:t>Peaceful..</a:t>
            </a:r>
          </a:p>
          <a:p>
            <a:r>
              <a:rPr lang="en-US" smtClean="0"/>
              <a:t>Self satisfied and alone..</a:t>
            </a:r>
          </a:p>
          <a:p>
            <a:r>
              <a:rPr lang="en-US" smtClean="0"/>
              <a:t>Self Enjoying… Meditation..</a:t>
            </a:r>
          </a:p>
          <a:p>
            <a:r>
              <a:rPr lang="en-US" smtClean="0"/>
              <a:t>No service to Lord at all.</a:t>
            </a:r>
          </a:p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7F4198-2B02-4792-BC7D-024DB250A066}" type="slidenum">
              <a:rPr lang="en-US" smtClean="0">
                <a:ea typeface="MS PGothic" pitchFamily="34" charset="-128"/>
              </a:rPr>
              <a:pPr>
                <a:defRPr/>
              </a:pPr>
              <a:t>25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is Saanta Rasa?</a:t>
            </a:r>
          </a:p>
          <a:p>
            <a:r>
              <a:rPr lang="en-US" smtClean="0"/>
              <a:t>This is a preliminary stage..</a:t>
            </a:r>
          </a:p>
          <a:p>
            <a:r>
              <a:rPr lang="en-US" smtClean="0"/>
              <a:t>“Yes God is great!”</a:t>
            </a:r>
          </a:p>
          <a:p>
            <a:r>
              <a:rPr lang="en-US" smtClean="0"/>
              <a:t>“He protects me!”</a:t>
            </a:r>
          </a:p>
          <a:p>
            <a:r>
              <a:rPr lang="en-US" smtClean="0"/>
              <a:t>“He is very powerful!”</a:t>
            </a:r>
          </a:p>
          <a:p>
            <a:endParaRPr lang="en-US" smtClean="0"/>
          </a:p>
          <a:p>
            <a:r>
              <a:rPr lang="en-US" smtClean="0"/>
              <a:t>But a Santa Rasa bhakta will never serve the Lord!</a:t>
            </a:r>
          </a:p>
          <a:p>
            <a:r>
              <a:rPr lang="en-US" smtClean="0"/>
              <a:t>But he has full FAITH!</a:t>
            </a:r>
          </a:p>
          <a:p>
            <a:endParaRPr lang="en-US" smtClean="0"/>
          </a:p>
          <a:p>
            <a:r>
              <a:rPr lang="en-US" smtClean="0"/>
              <a:t>Example: Bhishma Deva, Bhakta Prahlada and so on..</a:t>
            </a:r>
          </a:p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91AE9EC-D72A-4634-9717-BA0761400220}" type="slidenum">
              <a:rPr lang="en-US" smtClean="0">
                <a:ea typeface="MS PGothic" pitchFamily="34" charset="-128"/>
              </a:rPr>
              <a:pPr>
                <a:defRPr/>
              </a:pPr>
              <a:t>26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Santa Bhava – Neutral..</a:t>
            </a:r>
          </a:p>
          <a:p>
            <a:r>
              <a:rPr lang="en-US" smtClean="0"/>
              <a:t>Dasya Bhava – Obedient to Bhagavan.  Jiva serves Bhagavan mostly in Bhaya Bhakti.</a:t>
            </a:r>
          </a:p>
          <a:p>
            <a:r>
              <a:rPr lang="en-US" smtClean="0"/>
              <a:t>Sakhya Bhava – two way service. Lord and Jiva are equal level.</a:t>
            </a:r>
          </a:p>
          <a:p>
            <a:r>
              <a:rPr lang="en-US" smtClean="0"/>
              <a:t>Vatsalya Bhava – Bhagavan is obedient to the Bhakta. Bhakta orders, not bhagavan. Nanda Baba asks Krishna to bring chapel – not other way.</a:t>
            </a:r>
          </a:p>
          <a:p>
            <a:r>
              <a:rPr lang="en-US" smtClean="0"/>
              <a:t>Madhurya Bhava – Bhakta plays all above and in conjugal love. This is the highest.</a:t>
            </a:r>
          </a:p>
          <a:p>
            <a:endParaRPr lang="en-US" smtClean="0"/>
          </a:p>
          <a:p>
            <a:r>
              <a:rPr lang="en-US" smtClean="0"/>
              <a:t>Now, I am going to divide each of them into two categories.</a:t>
            </a:r>
          </a:p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CF495F-C532-4BB9-A158-D705DFA31DD4}" type="slidenum">
              <a:rPr lang="en-US" smtClean="0">
                <a:ea typeface="MS PGothic" pitchFamily="34" charset="-128"/>
              </a:rPr>
              <a:pPr>
                <a:defRPr/>
              </a:pPr>
              <a:t>27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All the four primary rasas can be dived into two categories.</a:t>
            </a:r>
          </a:p>
          <a:p>
            <a:r>
              <a:rPr lang="en-US" smtClean="0"/>
              <a:t>Gaurava and Visrambha.</a:t>
            </a:r>
          </a:p>
          <a:p>
            <a:r>
              <a:rPr lang="en-US" smtClean="0"/>
              <a:t>What is Gaurava? It means Majestic, Reverence.</a:t>
            </a:r>
          </a:p>
          <a:p>
            <a:r>
              <a:rPr lang="en-US" smtClean="0"/>
              <a:t>What is Visrambha? It means Intimate, Simple.</a:t>
            </a:r>
          </a:p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26FC269-B7A6-4A54-8A26-A1CC48E58F63}" type="slidenum">
              <a:rPr lang="en-US" smtClean="0">
                <a:ea typeface="MS PGothic" pitchFamily="34" charset="-128"/>
              </a:rPr>
              <a:pPr>
                <a:defRPr/>
              </a:pPr>
              <a:t>28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Story:</a:t>
            </a:r>
          </a:p>
          <a:p>
            <a:endParaRPr lang="en-US" smtClean="0"/>
          </a:p>
          <a:p>
            <a:r>
              <a:rPr lang="en-US" smtClean="0"/>
              <a:t>Hanuman: Eating only after Rama, RESPECT.. </a:t>
            </a:r>
          </a:p>
          <a:p>
            <a:endParaRPr lang="en-US" smtClean="0"/>
          </a:p>
          <a:p>
            <a:r>
              <a:rPr lang="en-US" smtClean="0"/>
              <a:t>Vrindavan: Patrak, Ratrak..    Intimacy..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E81D228-99E9-4DEB-A0B2-AFAEB79D9BD6}" type="slidenum">
              <a:rPr lang="en-US" smtClean="0">
                <a:ea typeface="MS PGothic" pitchFamily="34" charset="-128"/>
              </a:rPr>
              <a:pPr>
                <a:defRPr/>
              </a:pPr>
              <a:t>29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Hardly anyone know or realize our material worlds comprising of 14 levels arranged in 7 planes.</a:t>
            </a:r>
          </a:p>
          <a:p>
            <a:r>
              <a:rPr lang="en-US" smtClean="0">
                <a:solidFill>
                  <a:srgbClr val="FFFF00"/>
                </a:solidFill>
              </a:rPr>
              <a:t>While, we can’t even know about our own world, how can we know about spiritual world?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What about Vedas?</a:t>
            </a:r>
          </a:p>
          <a:p>
            <a:r>
              <a:rPr lang="en-US" smtClean="0">
                <a:solidFill>
                  <a:srgbClr val="FFFF00"/>
                </a:solidFill>
              </a:rPr>
              <a:t>Vedas cover mostly about the worlds until Brahma Loka. It is vague about higher worlds.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Also most of the religions cover until heaven and up to Brahma Loka only.</a:t>
            </a:r>
          </a:p>
          <a:p>
            <a:r>
              <a:rPr lang="en-US" smtClean="0">
                <a:solidFill>
                  <a:srgbClr val="FFFF00"/>
                </a:solidFill>
              </a:rPr>
              <a:t>For example, some Christians believe that Israel is the final heaven and destination!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As per Padma Purana, we have 4 Sampradayas: Sri, Brahma, Rudra &amp; Kumara. But these also don’t give full truth.</a:t>
            </a:r>
          </a:p>
          <a:p>
            <a:r>
              <a:rPr lang="en-US" smtClean="0">
                <a:solidFill>
                  <a:srgbClr val="FFFF00"/>
                </a:solidFill>
              </a:rPr>
              <a:t>Each sampradaya has its own arena and realizations.. </a:t>
            </a:r>
          </a:p>
          <a:p>
            <a:r>
              <a:rPr lang="en-US" smtClean="0">
                <a:solidFill>
                  <a:srgbClr val="FFFF00"/>
                </a:solidFill>
              </a:rPr>
              <a:t>Each acharya coming after was giving higher truths from the previous acharyas.</a:t>
            </a:r>
          </a:p>
          <a:p>
            <a:r>
              <a:rPr lang="en-US" smtClean="0">
                <a:solidFill>
                  <a:srgbClr val="FFFF00"/>
                </a:solidFill>
              </a:rPr>
              <a:t>Because there are differences in realizations, there are DIFFERENCES.</a:t>
            </a:r>
          </a:p>
          <a:p>
            <a:r>
              <a:rPr lang="en-US" smtClean="0">
                <a:solidFill>
                  <a:srgbClr val="FFFF00"/>
                </a:solidFill>
              </a:rPr>
              <a:t>WHY? </a:t>
            </a:r>
          </a:p>
          <a:p>
            <a:r>
              <a:rPr lang="en-US" smtClean="0">
                <a:solidFill>
                  <a:srgbClr val="FFFF00"/>
                </a:solidFill>
              </a:rPr>
              <a:t>Because there are differences in the Spiritual worlds as well.!!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EBF486C-2A62-4F83-90B4-FCB55C3832D7}" type="slidenum">
              <a:rPr lang="en-US" smtClean="0">
                <a:ea typeface="MS PGothic" pitchFamily="34" charset="-128"/>
              </a:rPr>
              <a:pPr>
                <a:defRPr/>
              </a:pPr>
              <a:t>3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Vaikuntha is the classical example of Gaurava Dasya Rasa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7A560FF-E36D-4C81-B6A0-53693521417E}" type="slidenum">
              <a:rPr lang="en-US" smtClean="0">
                <a:ea typeface="MS PGothic" pitchFamily="34" charset="-128"/>
              </a:rPr>
              <a:pPr>
                <a:defRPr/>
              </a:pPr>
              <a:t>30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Story:</a:t>
            </a:r>
          </a:p>
          <a:p>
            <a:r>
              <a:rPr lang="en-US" smtClean="0"/>
              <a:t>Arjuna: Feared when Krishna showed Visva Rupa.. Trace of Fear was there.</a:t>
            </a:r>
          </a:p>
          <a:p>
            <a:endParaRPr lang="en-US" smtClean="0"/>
          </a:p>
          <a:p>
            <a:r>
              <a:rPr lang="en-US" smtClean="0"/>
              <a:t>Gopas: Claimed that they actually lifted Govardan</a:t>
            </a:r>
          </a:p>
          <a:p>
            <a:r>
              <a:rPr lang="en-US" smtClean="0"/>
              <a:t>           When playing, asked Krishna to carry them when Krishna failed.</a:t>
            </a:r>
          </a:p>
          <a:p>
            <a:r>
              <a:rPr lang="en-US" smtClean="0"/>
              <a:t>           They are very intimate!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50FDA8-2EE6-4858-9417-AB3001972E2E}" type="slidenum">
              <a:rPr lang="en-US" smtClean="0">
                <a:ea typeface="MS PGothic" pitchFamily="34" charset="-128"/>
              </a:rPr>
              <a:pPr>
                <a:defRPr/>
              </a:pPr>
              <a:t>32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north India, those from Vallabhacharya used to carry Ladu Gopal ..</a:t>
            </a:r>
          </a:p>
          <a:p>
            <a:r>
              <a:rPr lang="en-US" smtClean="0"/>
              <a:t>Wherever they go, they carry him. Train, bus, wherever.</a:t>
            </a:r>
          </a:p>
          <a:p>
            <a:r>
              <a:rPr lang="en-US" smtClean="0"/>
              <a:t>Before they eat, they always feed him as their own son.. – PUSHTI MARGA! This is a kind of vatsalya.</a:t>
            </a:r>
          </a:p>
          <a:p>
            <a:endParaRPr lang="en-US" smtClean="0"/>
          </a:p>
          <a:p>
            <a:r>
              <a:rPr lang="en-US" smtClean="0"/>
              <a:t>Madura:  When Krishna, her own son came after 11 years, what will a mother do?</a:t>
            </a:r>
          </a:p>
          <a:p>
            <a:r>
              <a:rPr lang="en-US" smtClean="0"/>
              <a:t>              She must have kissed Him, and cried..!</a:t>
            </a:r>
          </a:p>
          <a:p>
            <a:r>
              <a:rPr lang="en-US" smtClean="0"/>
              <a:t>              But instead, she stayed and prayed to Him..</a:t>
            </a:r>
          </a:p>
          <a:p>
            <a:endParaRPr lang="en-US" smtClean="0"/>
          </a:p>
          <a:p>
            <a:r>
              <a:rPr lang="en-US" smtClean="0"/>
              <a:t>Vrindavan: But in Goloka, Yashoda will punish Krishna if he is naughty!</a:t>
            </a:r>
          </a:p>
          <a:p>
            <a:r>
              <a:rPr lang="en-US" smtClean="0"/>
              <a:t>                Who can tie Krishna in a grinding mortar!</a:t>
            </a:r>
          </a:p>
          <a:p>
            <a:r>
              <a:rPr lang="en-US" smtClean="0"/>
              <a:t>                There is no trace of fear of Krishna</a:t>
            </a:r>
          </a:p>
          <a:p>
            <a:r>
              <a:rPr lang="en-US" smtClean="0"/>
              <a:t>                She never considered that Krishna, the supreme lord was her child.</a:t>
            </a:r>
          </a:p>
          <a:p>
            <a:endParaRPr lang="en-US" smtClean="0"/>
          </a:p>
          <a:p>
            <a:r>
              <a:rPr lang="en-US" smtClean="0"/>
              <a:t>This is the difference between gaurava vatsalya and Visrambha vatsalya!</a:t>
            </a:r>
          </a:p>
          <a:p>
            <a:r>
              <a:rPr lang="en-US" smtClean="0"/>
              <a:t>Yashoda wanted the Love..  Devaki wanted just Krishna as son.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27DB0E6-7F00-436A-81B4-A3A7F875A4A4}" type="slidenum">
              <a:rPr lang="en-US" smtClean="0">
                <a:ea typeface="MS PGothic" pitchFamily="34" charset="-128"/>
              </a:rPr>
              <a:pPr>
                <a:defRPr/>
              </a:pPr>
              <a:t>35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So, Krishna gave exactly where they positioned!</a:t>
            </a:r>
          </a:p>
          <a:p>
            <a:r>
              <a:rPr lang="en-US" smtClean="0"/>
              <a:t>Devaki could not get the Childhood pastime for 11 years!</a:t>
            </a:r>
          </a:p>
          <a:p>
            <a:r>
              <a:rPr lang="en-US" smtClean="0"/>
              <a:t>All went to Yashoda..!</a:t>
            </a:r>
          </a:p>
          <a:p>
            <a:endParaRPr lang="en-US" smtClean="0"/>
          </a:p>
          <a:p>
            <a:r>
              <a:rPr lang="en-US" smtClean="0"/>
              <a:t>So, we should be careful what we are asking for!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9788FC2-7C3C-49B8-A432-31216C89FD24}" type="slidenum">
              <a:rPr lang="en-US" smtClean="0">
                <a:ea typeface="MS PGothic" pitchFamily="34" charset="-128"/>
              </a:rPr>
              <a:pPr>
                <a:defRPr/>
              </a:pPr>
              <a:t>38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581D5F2B-2E85-41FD-957B-18F1EB7E96DA}" type="slidenum">
              <a:rPr lang="en-US" smtClean="0"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39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0CF7C3-1A90-4E93-8B46-665DB3FD2A07}" type="slidenum">
              <a:rPr 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61E0336-361C-4534-964D-2D576DAC1A3A}" type="slidenum">
              <a:rPr lang="en-US" smtClean="0"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40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21C574B-912C-4402-BFD8-5DB1AC479B01}" type="slidenum">
              <a:rPr 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Dwaraka: Rukmini, Lakshmis (Vaikuntha)  - all belong to Gaurava Madhurya</a:t>
            </a:r>
          </a:p>
          <a:p>
            <a:r>
              <a:rPr lang="en-US" smtClean="0"/>
              <a:t>               They want to be MARRIED (Svakiya)</a:t>
            </a:r>
          </a:p>
          <a:p>
            <a:r>
              <a:rPr lang="en-US" smtClean="0"/>
              <a:t>               They want protection from Lord</a:t>
            </a:r>
          </a:p>
          <a:p>
            <a:r>
              <a:rPr lang="en-US" smtClean="0"/>
              <a:t>               They also serve in great RESPECT. </a:t>
            </a:r>
          </a:p>
          <a:p>
            <a:r>
              <a:rPr lang="en-US" smtClean="0"/>
              <a:t>                They follow strict Dharma.</a:t>
            </a:r>
          </a:p>
          <a:p>
            <a:endParaRPr lang="en-US" smtClean="0"/>
          </a:p>
          <a:p>
            <a:r>
              <a:rPr lang="en-US" smtClean="0"/>
              <a:t>Vrindavan: But in Vrindavan it is opposite.</a:t>
            </a:r>
          </a:p>
          <a:p>
            <a:r>
              <a:rPr lang="en-US" smtClean="0"/>
              <a:t>                They have UNMARRIED relation (Parakiya)</a:t>
            </a:r>
          </a:p>
          <a:p>
            <a:r>
              <a:rPr lang="en-US" smtClean="0"/>
              <a:t>                No Dharma, No karma, no Jnana – nothing.</a:t>
            </a:r>
          </a:p>
          <a:p>
            <a:r>
              <a:rPr lang="en-US" smtClean="0"/>
              <a:t>                The only thing they have UNCONDITIONAL PREMA!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6965CB-C9FD-4590-9745-6AFF6671159E}" type="slidenum">
              <a:rPr lang="en-US" smtClean="0">
                <a:ea typeface="MS PGothic" pitchFamily="34" charset="-128"/>
              </a:rPr>
              <a:pPr>
                <a:defRPr/>
              </a:pPr>
              <a:t>41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Story:</a:t>
            </a:r>
          </a:p>
          <a:p>
            <a:endParaRPr lang="en-US" smtClean="0"/>
          </a:p>
          <a:p>
            <a:r>
              <a:rPr lang="en-US" smtClean="0"/>
              <a:t>Dwaraka: Rukmini was teased by Krishna, and Rukmini fainted.</a:t>
            </a:r>
          </a:p>
          <a:p>
            <a:endParaRPr lang="en-US" smtClean="0"/>
          </a:p>
          <a:p>
            <a:r>
              <a:rPr lang="en-US" smtClean="0"/>
              <a:t>Vrindavan: Krishna went to see a Gopi, and the Gopi rejected and scolded..</a:t>
            </a:r>
          </a:p>
          <a:p>
            <a:r>
              <a:rPr lang="en-US" smtClean="0"/>
              <a:t>                 Krishna had to disguise as a gopi to meet that Gopi. </a:t>
            </a:r>
          </a:p>
          <a:p>
            <a:r>
              <a:rPr lang="en-US" smtClean="0"/>
              <a:t>                 Prem Samputa and many rasika scripts from Goswamis reveal so many things in this.</a:t>
            </a:r>
          </a:p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C1F154A-27FF-4C37-928A-A42368187C45}" type="slidenum">
              <a:rPr lang="en-US" smtClean="0">
                <a:ea typeface="MS PGothic" pitchFamily="34" charset="-128"/>
              </a:rPr>
              <a:pPr>
                <a:defRPr/>
              </a:pPr>
              <a:t>42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Different levels in Spiritual world gives different levels of Ananda..</a:t>
            </a:r>
          </a:p>
          <a:p>
            <a:r>
              <a:rPr lang="en-US" smtClean="0"/>
              <a:t>And all the Rasas are here in this material world too..</a:t>
            </a:r>
          </a:p>
          <a:p>
            <a:r>
              <a:rPr lang="en-US" smtClean="0"/>
              <a:t>But they are perverted reflection of the spiritual world..</a:t>
            </a:r>
          </a:p>
          <a:p>
            <a:endParaRPr lang="en-US" smtClean="0"/>
          </a:p>
          <a:p>
            <a:r>
              <a:rPr lang="en-US" smtClean="0"/>
              <a:t>Once, one gets the taste of the spiritual world, these tastes becomes nothing!</a:t>
            </a:r>
          </a:p>
          <a:p>
            <a:endParaRPr lang="en-US" smtClean="0"/>
          </a:p>
          <a:p>
            <a:r>
              <a:rPr lang="en-US" smtClean="0"/>
              <a:t>But, how will you know and start the taste of Spiritual world?</a:t>
            </a:r>
          </a:p>
          <a:p>
            <a:r>
              <a:rPr lang="en-US" smtClean="0"/>
              <a:t>Especially the topmost Goloka Vrindavan?</a:t>
            </a:r>
          </a:p>
          <a:p>
            <a:endParaRPr lang="en-US" smtClean="0"/>
          </a:p>
          <a:p>
            <a:r>
              <a:rPr lang="en-US" smtClean="0"/>
              <a:t>There is only one way! There is no other way!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E1E98D-3069-4E72-9A92-35F8F9E03E88}" type="slidenum">
              <a:rPr lang="en-US" smtClean="0">
                <a:ea typeface="MS PGothic" pitchFamily="34" charset="-128"/>
              </a:rPr>
              <a:pPr>
                <a:defRPr/>
              </a:pPr>
              <a:t>49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There is no other way!</a:t>
            </a:r>
          </a:p>
          <a:p>
            <a:r>
              <a:rPr lang="en-US" smtClean="0"/>
              <a:t>Only by associating with those who have come from that world, or seen that world, it can be obtained..!</a:t>
            </a:r>
          </a:p>
          <a:p>
            <a:endParaRPr lang="en-US" smtClean="0"/>
          </a:p>
          <a:p>
            <a:r>
              <a:rPr lang="en-US" smtClean="0"/>
              <a:t>With that association, one practices the 9 angas of bhakti..</a:t>
            </a:r>
          </a:p>
          <a:p>
            <a:r>
              <a:rPr lang="en-US" smtClean="0"/>
              <a:t>What are they?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0BAF64A-F0D4-4AEE-90B0-DEA012667C05}" type="slidenum">
              <a:rPr lang="en-US" smtClean="0">
                <a:ea typeface="MS PGothic" pitchFamily="34" charset="-128"/>
              </a:rPr>
              <a:pPr>
                <a:defRPr/>
              </a:pPr>
              <a:t>50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RECAP:</a:t>
            </a:r>
          </a:p>
          <a:p>
            <a:r>
              <a:rPr lang="en-US" smtClean="0"/>
              <a:t>In the previous episode, we saw that there are 4 major compartments in the spiritual world.</a:t>
            </a:r>
          </a:p>
          <a:p>
            <a:r>
              <a:rPr lang="en-US" smtClean="0"/>
              <a:t>It is like four level compartment.</a:t>
            </a:r>
          </a:p>
          <a:p>
            <a:endParaRPr lang="en-US" smtClean="0"/>
          </a:p>
          <a:p>
            <a:r>
              <a:rPr lang="en-US" smtClean="0"/>
              <a:t>The ground floor is Vaikuntha</a:t>
            </a:r>
          </a:p>
          <a:p>
            <a:r>
              <a:rPr lang="en-US" smtClean="0"/>
              <a:t>The 2</a:t>
            </a:r>
            <a:r>
              <a:rPr lang="en-US" baseline="30000" smtClean="0"/>
              <a:t>nd</a:t>
            </a:r>
            <a:r>
              <a:rPr lang="en-US" smtClean="0"/>
              <a:t> floor is Dwaraka</a:t>
            </a:r>
          </a:p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floor is Madura</a:t>
            </a:r>
          </a:p>
          <a:p>
            <a:r>
              <a:rPr lang="en-US" smtClean="0"/>
              <a:t>Top floor is Gokola Vrindavan.</a:t>
            </a:r>
          </a:p>
          <a:p>
            <a:endParaRPr lang="en-US" smtClean="0"/>
          </a:p>
          <a:p>
            <a:r>
              <a:rPr lang="en-US" smtClean="0"/>
              <a:t>When Bhagavan Krishna came down, He brought a replica of those worlds to the earth.</a:t>
            </a:r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0A44336-0B74-44AC-8134-295EFF43F2AA}" type="slidenum">
              <a:rPr lang="en-US" smtClean="0">
                <a:ea typeface="MS PGothic" pitchFamily="34" charset="-128"/>
              </a:rPr>
              <a:pPr>
                <a:defRPr/>
              </a:pPr>
              <a:t>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process..</a:t>
            </a:r>
          </a:p>
          <a:p>
            <a:r>
              <a:rPr lang="en-US" smtClean="0"/>
              <a:t>What is Sravanam?</a:t>
            </a:r>
          </a:p>
          <a:p>
            <a:r>
              <a:rPr lang="en-US" smtClean="0">
                <a:solidFill>
                  <a:srgbClr val="FFFF00"/>
                </a:solidFill>
              </a:rPr>
              <a:t>Hearing!  Hearing what?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Hearing the Names, Qualities, Glories, and Pastimes of Krishna! This is Hari Katha.</a:t>
            </a:r>
          </a:p>
          <a:p>
            <a:r>
              <a:rPr lang="en-US" smtClean="0"/>
              <a:t>Then comes Kirtanam and Smaranam and so on.</a:t>
            </a:r>
          </a:p>
          <a:p>
            <a:endParaRPr lang="en-US" smtClean="0"/>
          </a:p>
          <a:p>
            <a:r>
              <a:rPr lang="en-US" smtClean="0"/>
              <a:t>Eventually one will go thru Dasyam, then Sakhyam and other higher stages depending upon one’s nature – our svarupa.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7B1BABE-B7A8-464E-9D2A-1598B5023154}" type="slidenum">
              <a:rPr lang="en-US" smtClean="0">
                <a:ea typeface="MS PGothic" pitchFamily="34" charset="-128"/>
              </a:rPr>
              <a:pPr>
                <a:defRPr/>
              </a:pPr>
              <a:t>51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Lord Caitanya maha Prabhu came to this world about 500 years ago.</a:t>
            </a:r>
          </a:p>
          <a:p>
            <a:r>
              <a:rPr lang="en-US" smtClean="0"/>
              <a:t>He as the Yuga Avatar of Kali Yuga, inaugurated the Nama Sankirtan movement – Chanting and singing the holy names of Krishna!</a:t>
            </a:r>
          </a:p>
          <a:p>
            <a:r>
              <a:rPr lang="en-US" smtClean="0"/>
              <a:t>He is Prema Purushottama!</a:t>
            </a:r>
          </a:p>
          <a:p>
            <a:r>
              <a:rPr lang="en-US" smtClean="0"/>
              <a:t>He is the only one who can give Prema for Krishna.</a:t>
            </a:r>
          </a:p>
          <a:p>
            <a:endParaRPr lang="en-US" smtClean="0"/>
          </a:p>
          <a:p>
            <a:r>
              <a:rPr lang="en-US" smtClean="0"/>
              <a:t>By chanting the maha mantra, we can achieve perfection and Prema to Krishna!</a:t>
            </a:r>
          </a:p>
          <a:p>
            <a:r>
              <a:rPr lang="en-US" smtClean="0"/>
              <a:t>We are so lucky that we are born near to His time of pastime.</a:t>
            </a:r>
          </a:p>
          <a:p>
            <a:r>
              <a:rPr lang="en-US" smtClean="0"/>
              <a:t>We pray Lord Gauranga for His causeless mercy..</a:t>
            </a:r>
          </a:p>
          <a:p>
            <a:r>
              <a:rPr lang="en-US" smtClean="0"/>
              <a:t>So that we get Prema for Krishna!</a:t>
            </a:r>
          </a:p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90E3AA7-7B47-44A9-8E57-844ECC9EEADA}" type="slidenum">
              <a:rPr lang="en-US" smtClean="0">
                <a:ea typeface="MS PGothic" pitchFamily="34" charset="-128"/>
              </a:rPr>
              <a:pPr>
                <a:defRPr/>
              </a:pPr>
              <a:t>52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2F67EE-34BC-4BE1-8954-6B0DCCEA30D1}" type="slidenum">
              <a:rPr lang="en-US" smtClean="0">
                <a:ea typeface="MS PGothic" pitchFamily="34" charset="-128"/>
              </a:rPr>
              <a:pPr>
                <a:defRPr/>
              </a:pPr>
              <a:t>54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also saw that:</a:t>
            </a:r>
          </a:p>
          <a:p>
            <a:r>
              <a:rPr lang="en-US" smtClean="0"/>
              <a:t>All the 4 paramparas have VAIKUNTHA as the topmost goal.. 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6D0DC94-6B86-4243-AB2C-882210C9CC72}" type="slidenum">
              <a:rPr lang="en-US" smtClean="0">
                <a:ea typeface="MS PGothic" pitchFamily="34" charset="-128"/>
              </a:rPr>
              <a:pPr>
                <a:defRPr/>
              </a:pPr>
              <a:t>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also saw that Lord Caitanya gave us the knowledge to understand BEYOND VAIKUNTHA.</a:t>
            </a:r>
          </a:p>
          <a:p>
            <a:endParaRPr lang="en-US" smtClean="0"/>
          </a:p>
          <a:p>
            <a:r>
              <a:rPr lang="en-US" smtClean="0"/>
              <a:t>When a soul progresses thru VAIDHI Bhakti, then he can advance to RAAGA MARGA – by Grace.</a:t>
            </a:r>
          </a:p>
          <a:p>
            <a:r>
              <a:rPr lang="en-US" smtClean="0"/>
              <a:t>Grace from Pure Bhaktas!</a:t>
            </a:r>
          </a:p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9DCCA63-CCB0-4A03-AE4B-227B68DC2F04}" type="slidenum">
              <a:rPr lang="en-US" smtClean="0">
                <a:ea typeface="MS PGothic" pitchFamily="34" charset="-128"/>
              </a:rPr>
              <a:pPr>
                <a:defRPr/>
              </a:pPr>
              <a:t>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this Episode, we will see more characteristics of each of these levels.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9A27DC5-51CE-472D-A66C-C89FE2A7852A}" type="slidenum">
              <a:rPr lang="en-US" smtClean="0">
                <a:ea typeface="MS PGothic" pitchFamily="34" charset="-128"/>
              </a:rPr>
              <a:pPr>
                <a:defRPr/>
              </a:pPr>
              <a:t>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In the last class we covered this: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First, Sri Krishna expands into Balaram and Radha Rani.</a:t>
            </a:r>
          </a:p>
          <a:p>
            <a:r>
              <a:rPr lang="en-US" smtClean="0">
                <a:solidFill>
                  <a:srgbClr val="FFFF00"/>
                </a:solidFill>
              </a:rPr>
              <a:t>This is the primary expansion.</a:t>
            </a:r>
          </a:p>
          <a:p>
            <a:r>
              <a:rPr lang="en-US" smtClean="0">
                <a:solidFill>
                  <a:srgbClr val="FFFF00"/>
                </a:solidFill>
              </a:rPr>
              <a:t>All the associates who live in Goloka Vrindavan are their further expansions.</a:t>
            </a:r>
          </a:p>
          <a:p>
            <a:r>
              <a:rPr lang="en-US" smtClean="0">
                <a:solidFill>
                  <a:srgbClr val="FFFF00"/>
                </a:solidFill>
              </a:rPr>
              <a:t>Balaram is the one who manifested Spiritual worlds.</a:t>
            </a:r>
          </a:p>
          <a:p>
            <a:r>
              <a:rPr lang="en-US" smtClean="0">
                <a:solidFill>
                  <a:srgbClr val="FFFF00"/>
                </a:solidFill>
              </a:rPr>
              <a:t>The Jivatmas emanated by Balaram and the expansions of Radha Rani are the associates.</a:t>
            </a:r>
            <a:endParaRPr lang="en-US" smtClean="0">
              <a:solidFill>
                <a:schemeClr val="bg1"/>
              </a:solidFill>
            </a:endParaRPr>
          </a:p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7484010-281D-4E4C-B706-C65E2F1DAF0F}" type="slidenum">
              <a:rPr lang="en-US" smtClean="0">
                <a:ea typeface="MS PGothic" pitchFamily="34" charset="-128"/>
              </a:rPr>
              <a:pPr>
                <a:defRPr/>
              </a:pPr>
              <a:t>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Then all the further expansions come from Lord Bala Ram and Srimati Radha Rani..</a:t>
            </a:r>
          </a:p>
          <a:p>
            <a:r>
              <a:rPr lang="en-US" smtClean="0">
                <a:solidFill>
                  <a:srgbClr val="FFFF00"/>
                </a:solidFill>
              </a:rPr>
              <a:t>This is called the 1</a:t>
            </a:r>
            <a:r>
              <a:rPr lang="en-US" baseline="30000" smtClean="0">
                <a:solidFill>
                  <a:srgbClr val="FFFF00"/>
                </a:solidFill>
              </a:rPr>
              <a:t>st</a:t>
            </a:r>
            <a:r>
              <a:rPr lang="en-US" smtClean="0">
                <a:solidFill>
                  <a:srgbClr val="FFFF00"/>
                </a:solidFill>
              </a:rPr>
              <a:t> Quadruple expansion.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Balaram expands into Vasudeva, Moola Sankarshana, Pradyumna and Anirudha.</a:t>
            </a:r>
          </a:p>
          <a:p>
            <a:r>
              <a:rPr lang="en-US" smtClean="0">
                <a:solidFill>
                  <a:srgbClr val="FFFF00"/>
                </a:solidFill>
              </a:rPr>
              <a:t>They all reside in Madura &amp; Dwaraka.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31593EC-0F6C-44E9-9735-CF20A43DDB62}" type="slidenum">
              <a:rPr lang="en-US" smtClean="0">
                <a:ea typeface="MS PGothic" pitchFamily="34" charset="-128"/>
              </a:rPr>
              <a:pPr>
                <a:defRPr/>
              </a:pPr>
              <a:t>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C9A7-7248-4EE9-B77A-E2F13BAF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C7F8-2E5D-4A06-AAE8-49982BF52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5138-D610-4A4C-915F-133399C1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Frame 1"/>
          <p:cNvSpPr/>
          <p:nvPr userDrawn="1"/>
        </p:nvSpPr>
        <p:spPr>
          <a:xfrm>
            <a:off x="0" y="3028950"/>
            <a:ext cx="2362200" cy="21145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362200" y="57150"/>
            <a:ext cx="46038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4933950"/>
            <a:ext cx="2133600" cy="1984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Gokulbhajan.com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4781550"/>
            <a:ext cx="838200" cy="36195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BC425219-9C7A-40C5-BD48-E9754709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Frame 1"/>
          <p:cNvSpPr/>
          <p:nvPr userDrawn="1"/>
        </p:nvSpPr>
        <p:spPr>
          <a:xfrm>
            <a:off x="0" y="3028950"/>
            <a:ext cx="2362200" cy="21145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362200" y="57150"/>
            <a:ext cx="46038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4933950"/>
            <a:ext cx="2133600" cy="198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Gokulbhajan.com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4781550"/>
            <a:ext cx="838200" cy="36195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BAB873B0-DAB7-4F6F-931D-BAD578330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11AC-B5D7-4FBF-9208-CD5ABF66B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3A4B-B9C3-427E-8C40-40B494772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361F-7826-4501-B76E-8AE0BA9C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2892-1101-4D91-AE6A-1EB19833F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4116-9097-4BAE-BA16-8895F8C7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903788"/>
            <a:ext cx="2133600" cy="182562"/>
          </a:xfrm>
        </p:spPr>
        <p:txBody>
          <a:bodyPr/>
          <a:lstStyle>
            <a:lvl1pPr>
              <a:defRPr sz="1600" b="1">
                <a:solidFill>
                  <a:srgbClr val="00B05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97643F2-CF59-405E-B91D-107002C84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7AD1-F704-4009-AE25-B1C291AB7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F431-D7AE-4C0B-B9D1-2F8F5596F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www.gokulbhajan.com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Gokul Bhajan &amp; Vedic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0FFD300-AED5-4F29-8E7D-208074294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291" r:id="rId1"/>
    <p:sldLayoutId id="2147498292" r:id="rId2"/>
    <p:sldLayoutId id="2147498293" r:id="rId3"/>
    <p:sldLayoutId id="2147498294" r:id="rId4"/>
    <p:sldLayoutId id="2147498295" r:id="rId5"/>
    <p:sldLayoutId id="2147498296" r:id="rId6"/>
    <p:sldLayoutId id="2147498301" r:id="rId7"/>
    <p:sldLayoutId id="2147498297" r:id="rId8"/>
    <p:sldLayoutId id="2147498298" r:id="rId9"/>
    <p:sldLayoutId id="2147498299" r:id="rId10"/>
    <p:sldLayoutId id="2147498300" r:id="rId11"/>
    <p:sldLayoutId id="2147498302" r:id="rId12"/>
    <p:sldLayoutId id="214749830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SlokaAudio\OV-37-Karma%20Kanda%20Jnana%20Kanda.mp3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Sounds\Canyon%20Trilogy\03%20-%20Ancestral%20Home%20(World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SlokaAudio\SB-30-Trayyaa%20Copanishadbhis%20Ca.mp3" TargetMode="Externa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BaseTracks\D-48-Yashomati%20Nandana%20Vraja%20Vara%20Nagara%20-%20Base.mp3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Sounds\Canyon%20Trilogy\03%20-%20Ancestral%20Home%20(World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GokulBhajan\BhajanTracks\E-98-O%20Gauranga%20O%20Krsna%20Gauranga.mp3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/>
          <a:srcRect l="3355" r="1135"/>
          <a:stretch>
            <a:fillRect/>
          </a:stretch>
        </p:blipFill>
        <p:spPr bwMode="auto">
          <a:xfrm>
            <a:off x="2362200" y="0"/>
            <a:ext cx="6781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362200" y="3120391"/>
            <a:ext cx="5029200" cy="10287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Hare </a:t>
            </a: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Krsna</a:t>
            </a: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Hare </a:t>
            </a: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Krsna</a:t>
            </a: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>
              <a:defRPr/>
            </a:pP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Krsna</a:t>
            </a: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Krsna</a:t>
            </a: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Hare </a:t>
            </a: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Hare</a:t>
            </a:r>
            <a:endParaRPr lang="en-US" sz="1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Hare Rama Hare Rama </a:t>
            </a:r>
          </a:p>
          <a:p>
            <a:pPr algn="ctr">
              <a:defRPr/>
            </a:pPr>
            <a:r>
              <a:rPr lang="en-US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 Rama Hare </a:t>
            </a:r>
            <a:r>
              <a:rPr lang="en-US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Hare</a:t>
            </a:r>
            <a:endParaRPr lang="en-US" sz="1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163483"/>
            <a:ext cx="6781800" cy="971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Gokul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Bhajan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&amp; Vedic Studies</a:t>
            </a:r>
          </a:p>
          <a:p>
            <a:pPr algn="ctr"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North Carolina, USA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D97516E-CA80-49FC-9FD5-A749ED7B10A9}" type="slidenum">
              <a:rPr lang="en-US" smtClean="0">
                <a:ea typeface="MS PGothic" pitchFamily="34" charset="-128"/>
              </a:rPr>
              <a:pPr>
                <a:defRPr/>
              </a:pPr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2200" y="2366010"/>
            <a:ext cx="5410200" cy="7543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1" tIns="45715" rIns="91431" bIns="45715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Sri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Krsna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Caitanya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Prabhu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Nityananda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Sri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Advaita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Gadadara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Srivasadi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Gaura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Bhakta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Vrinda</a:t>
            </a:r>
            <a:endParaRPr lang="en-US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5" cstate="print"/>
          <a:srcRect t="10001" b="9048"/>
          <a:stretch>
            <a:fillRect/>
          </a:stretch>
        </p:blipFill>
        <p:spPr bwMode="auto">
          <a:xfrm>
            <a:off x="0" y="158115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762" y="3136601"/>
            <a:ext cx="2362200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NC-16-P02</a:t>
            </a:r>
            <a:endParaRPr lang="en-US" sz="3600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0310</a:t>
            </a:r>
            <a:endParaRPr lang="en-US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smtClean="0">
                <a:solidFill>
                  <a:srgbClr val="FFC000"/>
                </a:solidFill>
              </a:rPr>
              <a:t>Jul 18, </a:t>
            </a:r>
            <a:r>
              <a:rPr lang="en-US" sz="3200" dirty="0">
                <a:solidFill>
                  <a:srgbClr val="FFC000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946BCB8-16AD-4D42-8AE8-9B266F88869D}" type="slidenum">
              <a:rPr lang="en-US" smtClean="0">
                <a:ea typeface="MS PGothic" pitchFamily="34" charset="-128"/>
              </a:rPr>
              <a:pPr>
                <a:defRPr/>
              </a:pPr>
              <a:t>10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4339" name="Picture 4" descr="http://www.bhakti-yoga-meditation.com/image-files/radha-rani.jpg"/>
          <p:cNvPicPr>
            <a:picLocks noChangeAspect="1" noChangeArrowheads="1"/>
          </p:cNvPicPr>
          <p:nvPr/>
        </p:nvPicPr>
        <p:blipFill>
          <a:blip r:embed="rId3" cstate="print"/>
          <a:srcRect t="3941" b="3448"/>
          <a:stretch>
            <a:fillRect/>
          </a:stretch>
        </p:blipFill>
        <p:spPr bwMode="auto">
          <a:xfrm>
            <a:off x="47625" y="590550"/>
            <a:ext cx="2162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286000" y="19621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1" name="Picture 4" descr="http://www.thelivingmoon.com/43ancients/04images/India/krishna_meets_rukmani_in_dwarka_wj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41148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www.saigan.com/heritage/gods/8laksm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2013"/>
            <a:ext cx="2362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362200" y="3257550"/>
            <a:ext cx="3962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6DFD680-82AE-4507-883B-9C6CE92EF444}" type="slidenum">
              <a:rPr lang="en-US" smtClean="0">
                <a:ea typeface="MS PGothic" pitchFamily="34" charset="-128"/>
              </a:rPr>
              <a:pPr>
                <a:defRPr/>
              </a:pPr>
              <a:t>11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6799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Dvitya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Catur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Vyuha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(2nd Quadruple Expansion)</a:t>
            </a:r>
          </a:p>
        </p:txBody>
      </p:sp>
      <p:pic>
        <p:nvPicPr>
          <p:cNvPr id="15366" name="Picture 2" descr="http://www.salagram.net/balarama-dasavatara.jpg"/>
          <p:cNvPicPr>
            <a:picLocks noChangeAspect="1" noChangeArrowheads="1"/>
          </p:cNvPicPr>
          <p:nvPr/>
        </p:nvPicPr>
        <p:blipFill>
          <a:blip r:embed="rId3" cstate="print"/>
          <a:srcRect r="15625"/>
          <a:stretch>
            <a:fillRect/>
          </a:stretch>
        </p:blipFill>
        <p:spPr bwMode="auto">
          <a:xfrm>
            <a:off x="3733800" y="0"/>
            <a:ext cx="1752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2" descr="http://1.bp.blogspot.com/-jsdAXp_x5CY/Tim5S9BW6jI/AAAAAAAABOo/1Uc5V3j5dzY/s200/h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9358" y="2724150"/>
            <a:ext cx="1555242" cy="1981200"/>
          </a:xfrm>
          <a:prstGeom prst="rect">
            <a:avLst/>
          </a:prstGeom>
          <a:noFill/>
        </p:spPr>
      </p:pic>
      <p:pic>
        <p:nvPicPr>
          <p:cNvPr id="143364" name="Picture 4" descr="http://www.exoticindia.com/panels/vishnu_narayana_wj9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6800"/>
          <a:stretch>
            <a:fillRect/>
          </a:stretch>
        </p:blipFill>
        <p:spPr bwMode="auto">
          <a:xfrm>
            <a:off x="2861982" y="2724150"/>
            <a:ext cx="1557618" cy="1981200"/>
          </a:xfrm>
          <a:prstGeom prst="rect">
            <a:avLst/>
          </a:prstGeom>
          <a:noFill/>
        </p:spPr>
      </p:pic>
      <p:pic>
        <p:nvPicPr>
          <p:cNvPr id="143368" name="Picture 8" descr="http://th06.deviantart.net/fs70/PRE/f/2012/341/9/1/narayana_ananta_by_vishnu108-d2ht5xs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64158" y="2724150"/>
            <a:ext cx="1622602" cy="1981200"/>
          </a:xfrm>
          <a:prstGeom prst="rect">
            <a:avLst/>
          </a:prstGeom>
          <a:noFill/>
        </p:spPr>
      </p:pic>
      <p:pic>
        <p:nvPicPr>
          <p:cNvPr id="143370" name="Picture 10" descr="http://1.bp.blogspot.com/_TGIk_SPvY_o/TJtG3MWz5gI/AAAAAAAADBo/HknAcNhFSCc/s400/Narayana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7407" b="7407"/>
          <a:stretch>
            <a:fillRect/>
          </a:stretch>
        </p:blipFill>
        <p:spPr bwMode="auto">
          <a:xfrm>
            <a:off x="6781800" y="2724150"/>
            <a:ext cx="1636643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86400" y="67330"/>
            <a:ext cx="13811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Balaram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7142" y="4686240"/>
            <a:ext cx="11719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Vasudeva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4705350"/>
            <a:ext cx="203542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Sankarshan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705350"/>
            <a:ext cx="137364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Pradyumna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4705350"/>
            <a:ext cx="114486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Anirudha</a:t>
            </a:r>
            <a:endParaRPr lang="en-US" sz="2000" dirty="0"/>
          </a:p>
        </p:txBody>
      </p:sp>
      <p:sp>
        <p:nvSpPr>
          <p:cNvPr id="17" name="Down Arrow 16"/>
          <p:cNvSpPr/>
          <p:nvPr/>
        </p:nvSpPr>
        <p:spPr>
          <a:xfrm rot="2982428">
            <a:off x="3143250" y="14462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785659">
            <a:off x="5875338" y="13827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982428">
            <a:off x="3219450" y="19034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785659">
            <a:off x="5722938" y="19161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819150"/>
            <a:ext cx="3657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Like carbon copy of 1st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2309396"/>
            <a:ext cx="1389035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Lord </a:t>
            </a:r>
            <a:r>
              <a:rPr lang="en-US" dirty="0" err="1"/>
              <a:t>Narayana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733550"/>
            <a:ext cx="19399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Vaikunta</a:t>
            </a:r>
            <a:endParaRPr lang="en-US" sz="2800" dirty="0"/>
          </a:p>
        </p:txBody>
      </p:sp>
      <p:sp>
        <p:nvSpPr>
          <p:cNvPr id="24" name="Donut 23"/>
          <p:cNvSpPr/>
          <p:nvPr/>
        </p:nvSpPr>
        <p:spPr>
          <a:xfrm>
            <a:off x="533400" y="2571750"/>
            <a:ext cx="2362200" cy="2209800"/>
          </a:xfrm>
          <a:prstGeom prst="donut">
            <a:avLst>
              <a:gd name="adj" fmla="val 2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4181475"/>
            <a:ext cx="44196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Resides out of main </a:t>
            </a:r>
            <a:r>
              <a:rPr lang="en-US" sz="2800" dirty="0" err="1"/>
              <a:t>Vaikunta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history.com/images/media/video/history_the_universe_03_volume_sf_1160164/History_The_Universe_03_Volume_SF_still_624x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9586258-8C31-4AB4-9AFC-C44CCBD085F6}" type="slidenum">
              <a:rPr lang="en-US" smtClean="0">
                <a:ea typeface="MS PGothic" pitchFamily="34" charset="-128"/>
              </a:rPr>
              <a:pPr>
                <a:defRPr/>
              </a:pPr>
              <a:t>12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95586" name="Picture 2" descr="http://media-cache-ak0.pinimg.com/736x/94/08/28/94082840c97b1ea75f1271075e0316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3180"/>
            <a:ext cx="2971800" cy="21561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5590" name="Picture 6" descr="http://1.bp.blogspot.com/-cknSxuN044Y/Tmrn79g5DjI/AAAAAAAABCI/4gS_hoK1pNE/s1600/garbhodakasay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3064"/>
            <a:ext cx="3352800" cy="265043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5594" name="Picture 10" descr="http://1.bp.blogspot.com/-s9RXvTATkNE/TdFy_h0hKrI/AAAAAAAAAAo/A3-viaR0lIA/s1600/12394_10150138191670375_215886190374_11450926_76761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686050"/>
            <a:ext cx="3276600" cy="24574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Donut 8"/>
          <p:cNvSpPr/>
          <p:nvPr/>
        </p:nvSpPr>
        <p:spPr>
          <a:xfrm>
            <a:off x="0" y="2571750"/>
            <a:ext cx="3505200" cy="2571750"/>
          </a:xfrm>
          <a:prstGeom prst="donut">
            <a:avLst>
              <a:gd name="adj" fmla="val 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638800" y="2495550"/>
            <a:ext cx="3505200" cy="2571750"/>
          </a:xfrm>
          <a:prstGeom prst="donut">
            <a:avLst>
              <a:gd name="adj" fmla="val 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667000" y="0"/>
            <a:ext cx="3505200" cy="2571750"/>
          </a:xfrm>
          <a:prstGeom prst="donut">
            <a:avLst>
              <a:gd name="adj" fmla="val 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195" y="1852196"/>
            <a:ext cx="2133405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Kāranodakasāyi</a:t>
            </a:r>
            <a:r>
              <a:rPr lang="en-US" dirty="0"/>
              <a:t> Vishnu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4400550"/>
            <a:ext cx="2126608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Garbhodakasāyi</a:t>
            </a:r>
            <a:r>
              <a:rPr lang="en-US" dirty="0"/>
              <a:t> Vishnu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3910" y="4552950"/>
            <a:ext cx="202049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Kshirodakasāyi</a:t>
            </a:r>
            <a:r>
              <a:rPr lang="en-US" dirty="0"/>
              <a:t> Vishnu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263"/>
            <a:ext cx="9144000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The 2nd Quadruple Expansion..</a:t>
            </a:r>
          </a:p>
        </p:txBody>
      </p:sp>
      <p:pic>
        <p:nvPicPr>
          <p:cNvPr id="16409" name="Picture 2" descr="Dashavatar - Incarnation of Lord Vishnu in Garuda Pura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52550"/>
            <a:ext cx="1600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4248150"/>
            <a:ext cx="1011238" cy="338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Vaikuntha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1852613"/>
            <a:ext cx="1011238" cy="338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Vaikuntha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32763" y="4171950"/>
            <a:ext cx="1011237" cy="338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Vaikuntha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9BFAD35-6F03-42F4-9AA8-C86F239831E6}" type="slidenum">
              <a:rPr lang="en-US" smtClean="0">
                <a:ea typeface="MS PGothic" pitchFamily="34" charset="-128"/>
              </a:rPr>
              <a:pPr>
                <a:defRPr/>
              </a:pPr>
              <a:t>13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7411" name="Picture 4" descr="http://www.funonthenet.in/forums/index.php?action=dlattach;topic=229493.0;attach=593473;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0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1.bp.blogspot.com/-jsdAXp_x5CY/Tim5S9BW6jI/AAAAAAAABOo/1Uc5V3j5dzY/s200/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504950"/>
            <a:ext cx="12461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exoticindia.com/panels/vishnu_narayana_wj94.jpg"/>
          <p:cNvPicPr>
            <a:picLocks noChangeAspect="1" noChangeArrowheads="1"/>
          </p:cNvPicPr>
          <p:nvPr/>
        </p:nvPicPr>
        <p:blipFill>
          <a:blip r:embed="rId5" cstate="print"/>
          <a:srcRect b="16800"/>
          <a:stretch>
            <a:fillRect/>
          </a:stretch>
        </p:blipFill>
        <p:spPr bwMode="auto">
          <a:xfrm>
            <a:off x="2971800" y="1504950"/>
            <a:ext cx="12493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th06.deviantart.net/fs70/PRE/f/2012/341/9/1/narayana_ananta_by_vishnu108-d2ht5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504950"/>
            <a:ext cx="13001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1.bp.blogspot.com/_TGIk_SPvY_o/TJtG3MWz5gI/AAAAAAAADBo/HknAcNhFSCc/s400/Narayana.jpg"/>
          <p:cNvPicPr>
            <a:picLocks noChangeAspect="1" noChangeArrowheads="1"/>
          </p:cNvPicPr>
          <p:nvPr/>
        </p:nvPicPr>
        <p:blipFill>
          <a:blip r:embed="rId7" cstate="print"/>
          <a:srcRect t="7407" b="7407"/>
          <a:stretch>
            <a:fillRect/>
          </a:stretch>
        </p:blipFill>
        <p:spPr bwMode="auto">
          <a:xfrm>
            <a:off x="5486400" y="1504950"/>
            <a:ext cx="13112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1.bp.blogspot.com/-jsdAXp_x5CY/Tim5S9BW6jI/AAAAAAAABOo/1Uc5V3j5dzY/s200/h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2" y="3333750"/>
            <a:ext cx="1315974" cy="1676400"/>
          </a:xfrm>
          <a:prstGeom prst="rect">
            <a:avLst/>
          </a:prstGeom>
          <a:noFill/>
        </p:spPr>
      </p:pic>
      <p:pic>
        <p:nvPicPr>
          <p:cNvPr id="9" name="Picture 4" descr="http://www.exoticindia.com/panels/vishnu_narayana_wj94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6800"/>
          <a:stretch>
            <a:fillRect/>
          </a:stretch>
        </p:blipFill>
        <p:spPr bwMode="auto">
          <a:xfrm>
            <a:off x="4191002" y="3333750"/>
            <a:ext cx="1317984" cy="1676400"/>
          </a:xfrm>
          <a:prstGeom prst="rect">
            <a:avLst/>
          </a:prstGeom>
          <a:noFill/>
        </p:spPr>
      </p:pic>
      <p:pic>
        <p:nvPicPr>
          <p:cNvPr id="10" name="Picture 8" descr="http://th06.deviantart.net/fs70/PRE/f/2012/341/9/1/narayana_ananta_by_vishnu108-d2ht5xs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1" y="3333750"/>
            <a:ext cx="1372971" cy="1676400"/>
          </a:xfrm>
          <a:prstGeom prst="rect">
            <a:avLst/>
          </a:prstGeom>
          <a:noFill/>
        </p:spPr>
      </p:pic>
      <p:pic>
        <p:nvPicPr>
          <p:cNvPr id="11" name="Picture 10" descr="http://1.bp.blogspot.com/_TGIk_SPvY_o/TJtG3MWz5gI/AAAAAAAADBo/HknAcNhFSCc/s400/Narayana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7407" b="7407"/>
          <a:stretch>
            <a:fillRect/>
          </a:stretch>
        </p:blipFill>
        <p:spPr bwMode="auto">
          <a:xfrm>
            <a:off x="6553200" y="3333750"/>
            <a:ext cx="1384851" cy="1676400"/>
          </a:xfrm>
          <a:prstGeom prst="rect">
            <a:avLst/>
          </a:prstGeom>
          <a:noFill/>
        </p:spPr>
      </p:pic>
      <p:sp>
        <p:nvSpPr>
          <p:cNvPr id="12" name="Donut 11"/>
          <p:cNvSpPr/>
          <p:nvPr/>
        </p:nvSpPr>
        <p:spPr>
          <a:xfrm>
            <a:off x="1752600" y="1428750"/>
            <a:ext cx="1371600" cy="1676400"/>
          </a:xfrm>
          <a:prstGeom prst="donut">
            <a:avLst>
              <a:gd name="adj" fmla="val 2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71800" y="3257550"/>
            <a:ext cx="1371600" cy="1676400"/>
          </a:xfrm>
          <a:prstGeom prst="donut">
            <a:avLst>
              <a:gd name="adj" fmla="val 2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422" name="Picture 4" descr="http://2.bp.blogspot.com/-gTcqps-TofE/TivlHWTrUgI/AAAAAAAAHS4/AKHj9GZ_-hg/s1600/3674461491_065aab23b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1581150"/>
            <a:ext cx="14573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48600" y="1276350"/>
            <a:ext cx="82266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Saketh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2343150"/>
            <a:ext cx="91621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Madura/</a:t>
            </a:r>
          </a:p>
          <a:p>
            <a:pPr>
              <a:defRPr/>
            </a:pPr>
            <a:r>
              <a:rPr lang="en-US" dirty="0" err="1"/>
              <a:t>Dwaraka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4095750"/>
            <a:ext cx="101188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Vaikuntha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133350"/>
            <a:ext cx="1647695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Goloka</a:t>
            </a:r>
            <a:r>
              <a:rPr lang="en-US" dirty="0"/>
              <a:t> </a:t>
            </a:r>
            <a:r>
              <a:rPr lang="en-US" dirty="0" err="1"/>
              <a:t>Vrindavan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1400" y="5775"/>
            <a:ext cx="5562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C000"/>
                </a:solidFill>
              </a:rPr>
              <a:t>Who is original and Who is not?...</a:t>
            </a:r>
          </a:p>
        </p:txBody>
      </p:sp>
      <p:pic>
        <p:nvPicPr>
          <p:cNvPr id="17438" name="Picture 2" descr="http://www.salagram.net/balarama-dasavatara.jpg"/>
          <p:cNvPicPr>
            <a:picLocks noChangeAspect="1" noChangeArrowheads="1"/>
          </p:cNvPicPr>
          <p:nvPr/>
        </p:nvPicPr>
        <p:blipFill>
          <a:blip r:embed="rId11" cstate="print"/>
          <a:srcRect r="15625"/>
          <a:stretch>
            <a:fillRect/>
          </a:stretch>
        </p:blipFill>
        <p:spPr bwMode="auto">
          <a:xfrm>
            <a:off x="990600" y="361950"/>
            <a:ext cx="895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1039836-BC26-4355-8AA2-EA85BA9FB151}" type="slidenum">
              <a:rPr lang="en-US" smtClean="0">
                <a:ea typeface="MS PGothic" pitchFamily="34" charset="-128"/>
              </a:rPr>
              <a:pPr>
                <a:defRPr/>
              </a:pPr>
              <a:t>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90550"/>
            <a:ext cx="3048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Goloka</a:t>
            </a:r>
            <a:r>
              <a:rPr lang="en-US" sz="2800" dirty="0"/>
              <a:t> </a:t>
            </a:r>
            <a:r>
              <a:rPr lang="en-US" sz="2800" dirty="0" err="1"/>
              <a:t>Vrindavan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885950"/>
            <a:ext cx="3048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Madura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019550"/>
            <a:ext cx="3048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Vaikuntha</a:t>
            </a:r>
            <a:endParaRPr lang="en-US" sz="2800" dirty="0"/>
          </a:p>
        </p:txBody>
      </p:sp>
      <p:pic>
        <p:nvPicPr>
          <p:cNvPr id="18438" name="Picture 2" descr="http://4.bp.blogspot.com/-EHuGqOW3-dU/T2QObJ0dTkI/AAAAAAAAFhU/7PAPoXNauwc/s1600/lord-narayana-pictures-photo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70263"/>
            <a:ext cx="22860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4" cstate="print"/>
          <a:srcRect b="11215"/>
          <a:stretch>
            <a:fillRect/>
          </a:stretch>
        </p:blipFill>
        <p:spPr bwMode="auto">
          <a:xfrm>
            <a:off x="4724400" y="1809750"/>
            <a:ext cx="21145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s://www.folknet.in/SS2008/html/images/Krishna/Pastimes/Mother%20Yashoda%20binds%20Krishna.jpg"/>
          <p:cNvPicPr>
            <a:picLocks noChangeAspect="1" noChangeArrowheads="1"/>
          </p:cNvPicPr>
          <p:nvPr/>
        </p:nvPicPr>
        <p:blipFill>
          <a:blip r:embed="rId5" cstate="print"/>
          <a:srcRect l="19945" r="23901"/>
          <a:stretch>
            <a:fillRect/>
          </a:stretch>
        </p:blipFill>
        <p:spPr bwMode="auto">
          <a:xfrm>
            <a:off x="4724400" y="76200"/>
            <a:ext cx="2971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772400" y="2857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Yashoda Nandan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7010400" y="21907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Devaki Nandan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7086600" y="39433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No Nandan!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25755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2571750"/>
            <a:ext cx="3048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Dwaraka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CF8DAC0-AD06-439D-AFB9-A17310376CB3}" type="slidenum">
              <a:rPr lang="en-US" smtClean="0">
                <a:ea typeface="MS PGothic" pitchFamily="34" charset="-128"/>
              </a:rPr>
              <a:pPr>
                <a:defRPr/>
              </a:pPr>
              <a:t>15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9459" name="Picture 8" descr="https://www.folknet.in/SS2008/html/images/Krishna/Pastimes/Mother%20Yashoda%20binds%20Krishna.jpg"/>
          <p:cNvPicPr>
            <a:picLocks noChangeAspect="1" noChangeArrowheads="1"/>
          </p:cNvPicPr>
          <p:nvPr/>
        </p:nvPicPr>
        <p:blipFill>
          <a:blip r:embed="rId3" cstate="print"/>
          <a:srcRect l="19945" r="23901"/>
          <a:stretch>
            <a:fillRect/>
          </a:stretch>
        </p:blipFill>
        <p:spPr bwMode="auto">
          <a:xfrm>
            <a:off x="152400" y="133350"/>
            <a:ext cx="2971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3200400" y="3429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Yashoda Nandan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49555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2" name="Picture 2" descr="http://theharekrishnamovement.files.wordpress.com/2013/01/gopis-p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3350"/>
            <a:ext cx="4762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bhagavadgitaquotes.net/data/dav/gita/bhagavad-gita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787650"/>
            <a:ext cx="4886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6" cstate="print"/>
          <a:srcRect b="11215"/>
          <a:stretch>
            <a:fillRect/>
          </a:stretch>
        </p:blipFill>
        <p:spPr bwMode="auto">
          <a:xfrm>
            <a:off x="152400" y="2800350"/>
            <a:ext cx="289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3124200" y="31813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Devaki Nandan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vinashkrishnadasa.files.wordpress.com/2011/09/45592_154700464546436_100000194503645_504443_1976362_n.jpg"/>
          <p:cNvPicPr>
            <a:picLocks noChangeAspect="1" noChangeArrowheads="1"/>
          </p:cNvPicPr>
          <p:nvPr/>
        </p:nvPicPr>
        <p:blipFill>
          <a:blip r:embed="rId3" cstate="print"/>
          <a:srcRect t="10370" b="2222"/>
          <a:stretch>
            <a:fillRect/>
          </a:stretch>
        </p:blipFill>
        <p:spPr bwMode="auto">
          <a:xfrm>
            <a:off x="304800" y="212725"/>
            <a:ext cx="32512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1A19876-12E9-4080-A8B1-3CCAC25B870E}" type="slidenum">
              <a:rPr lang="en-US" smtClean="0">
                <a:ea typeface="MS PGothic" pitchFamily="34" charset="-128"/>
              </a:rPr>
              <a:pPr>
                <a:defRPr/>
              </a:pPr>
              <a:t>16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20484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4" cstate="print"/>
          <a:srcRect b="11215"/>
          <a:stretch>
            <a:fillRect/>
          </a:stretch>
        </p:blipFill>
        <p:spPr bwMode="auto">
          <a:xfrm>
            <a:off x="4648200" y="2724150"/>
            <a:ext cx="289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s://www.folknet.in/SS2008/html/images/Krishna/Pastimes/Mother%20Yashoda%20binds%20Krishna.jpg"/>
          <p:cNvPicPr>
            <a:picLocks noChangeAspect="1" noChangeArrowheads="1"/>
          </p:cNvPicPr>
          <p:nvPr/>
        </p:nvPicPr>
        <p:blipFill>
          <a:blip r:embed="rId5" cstate="print"/>
          <a:srcRect l="19945" r="23901"/>
          <a:stretch>
            <a:fillRect/>
          </a:stretch>
        </p:blipFill>
        <p:spPr bwMode="auto">
          <a:xfrm>
            <a:off x="4648200" y="590550"/>
            <a:ext cx="2971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7772400" y="8191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Yashoda Nandan</a:t>
            </a: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7772400" y="291623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Devaki Nandan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49555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9" name="Picture 2" descr="http://www.mayapur.com/wp-content/uploads/2012/12/gita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24150"/>
            <a:ext cx="4324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52600" y="4629150"/>
            <a:ext cx="2671763" cy="3381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Sung by Krishna for others!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1885950"/>
            <a:ext cx="2681288" cy="3381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Gopi</a:t>
            </a:r>
            <a:r>
              <a:rPr lang="en-US" dirty="0"/>
              <a:t> </a:t>
            </a:r>
            <a:r>
              <a:rPr lang="en-US" dirty="0" err="1"/>
              <a:t>Gita</a:t>
            </a:r>
            <a:r>
              <a:rPr lang="en-US" dirty="0"/>
              <a:t> by </a:t>
            </a:r>
            <a:r>
              <a:rPr lang="en-US" dirty="0" err="1"/>
              <a:t>Gopis</a:t>
            </a:r>
            <a:r>
              <a:rPr lang="en-US" dirty="0"/>
              <a:t> to Krishna!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4979988"/>
            <a:ext cx="2133600" cy="182562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C36BC4C-213F-4CAF-8059-1C856A65CB50}" type="slidenum">
              <a:rPr lang="en-US" smtClean="0">
                <a:ea typeface="MS PGothic" pitchFamily="34" charset="-128"/>
              </a:rPr>
              <a:pPr>
                <a:defRPr/>
              </a:pPr>
              <a:t>17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9550"/>
            <a:ext cx="3962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FFFF66"/>
                </a:solidFill>
              </a:rPr>
              <a:t>Devaki</a:t>
            </a:r>
            <a:r>
              <a:rPr lang="en-US" sz="2800" b="1" u="sng" dirty="0">
                <a:solidFill>
                  <a:srgbClr val="FFFF66"/>
                </a:solidFill>
              </a:rPr>
              <a:t> </a:t>
            </a:r>
            <a:r>
              <a:rPr lang="en-US" sz="2800" b="1" u="sng" dirty="0" err="1">
                <a:solidFill>
                  <a:srgbClr val="FFFF66"/>
                </a:solidFill>
              </a:rPr>
              <a:t>Nandana</a:t>
            </a:r>
            <a:endParaRPr lang="en-US" sz="2800" b="1" u="sng" dirty="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095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70C0"/>
                </a:solidFill>
              </a:rPr>
              <a:t>Yashoda</a:t>
            </a: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</a:rPr>
              <a:t>Nandana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573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Gita</a:t>
            </a:r>
            <a:r>
              <a:rPr lang="en-US" sz="2800" dirty="0"/>
              <a:t>, Killing Daemon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6573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Gopi</a:t>
            </a:r>
            <a:r>
              <a:rPr lang="en-US" sz="2800" dirty="0"/>
              <a:t> </a:t>
            </a:r>
            <a:r>
              <a:rPr lang="en-US" sz="2800" dirty="0" err="1"/>
              <a:t>Gopa</a:t>
            </a:r>
            <a:r>
              <a:rPr lang="en-US" sz="2800" dirty="0"/>
              <a:t> </a:t>
            </a:r>
            <a:r>
              <a:rPr lang="en-US" sz="2800" dirty="0" err="1"/>
              <a:t>Leela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22669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Most Opulent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2669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Simple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9527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Fearful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9527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Controlled by Love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6385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Reverence &amp; Respect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36385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Sweet &amp; Intimate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3243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Belongs to </a:t>
            </a:r>
            <a:r>
              <a:rPr lang="en-US" sz="2800" dirty="0" err="1"/>
              <a:t>Vidhi</a:t>
            </a:r>
            <a:r>
              <a:rPr lang="en-US" sz="2800" dirty="0"/>
              <a:t> </a:t>
            </a:r>
            <a:r>
              <a:rPr lang="en-US" sz="2800" dirty="0" err="1"/>
              <a:t>Marga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43243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Belongs to Raga </a:t>
            </a:r>
            <a:r>
              <a:rPr lang="en-US" sz="2800" dirty="0" err="1"/>
              <a:t>Marga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81915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0477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Majastic</a:t>
            </a:r>
            <a:r>
              <a:rPr lang="en-US" sz="2800" dirty="0"/>
              <a:t>, Diamond, </a:t>
            </a:r>
            <a:r>
              <a:rPr lang="en-US" sz="2800" dirty="0" err="1"/>
              <a:t>Shanku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572000" y="10477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Cowherd, Peacock, Flute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B4BC76A-81F4-4C5D-81B0-4D531514F30B}" type="slidenum">
              <a:rPr lang="en-US" smtClean="0">
                <a:ea typeface="MS PGothic" pitchFamily="34" charset="-128"/>
              </a:rPr>
              <a:pPr>
                <a:defRPr/>
              </a:pPr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Fear of God </a:t>
            </a:r>
            <a:r>
              <a:rPr lang="en-US" sz="3200" dirty="0" err="1"/>
              <a:t>vs</a:t>
            </a:r>
            <a:r>
              <a:rPr lang="en-US" sz="3200" dirty="0"/>
              <a:t> Love of God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381000" y="742950"/>
            <a:ext cx="84582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Most of the religions teach: Fear of God</a:t>
            </a:r>
          </a:p>
          <a:p>
            <a:r>
              <a:rPr lang="en-US" sz="3200">
                <a:solidFill>
                  <a:srgbClr val="FFFF00"/>
                </a:solidFill>
              </a:rPr>
              <a:t>Eg: </a:t>
            </a:r>
            <a:r>
              <a:rPr lang="en-US" sz="3200">
                <a:solidFill>
                  <a:schemeClr val="bg1"/>
                </a:solidFill>
              </a:rPr>
              <a:t>Christianity, Islam, Hindus.. Most religions</a:t>
            </a:r>
          </a:p>
          <a:p>
            <a:endParaRPr lang="en-US" sz="32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This is rude</a:t>
            </a:r>
          </a:p>
          <a:p>
            <a:r>
              <a:rPr lang="en-US" sz="2800">
                <a:solidFill>
                  <a:srgbClr val="FFFF00"/>
                </a:solidFill>
              </a:rPr>
              <a:t>Instead, we should teach to love God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We are not criminals.!</a:t>
            </a:r>
          </a:p>
          <a:p>
            <a:r>
              <a:rPr lang="en-US" sz="2800">
                <a:solidFill>
                  <a:srgbClr val="FFFF00"/>
                </a:solidFill>
              </a:rPr>
              <a:t>We are His own dear children!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CA45222-07BE-437B-9409-067B8676BB54}" type="slidenum">
              <a:rPr lang="en-US" smtClean="0">
                <a:ea typeface="MS PGothic" pitchFamily="34" charset="-128"/>
              </a:rPr>
              <a:pPr>
                <a:defRPr/>
              </a:pPr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7" y="209550"/>
            <a:ext cx="197682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FF00"/>
                </a:solidFill>
              </a:rPr>
              <a:t>Vaikuntha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09550"/>
            <a:ext cx="201446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FF00"/>
                </a:solidFill>
              </a:rPr>
              <a:t>Vrindavan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561" name="Picture 2" descr="http://api.ning.com/files/0Uk6rDNZClI99OufEMdRcy7tF*j77WIj5u1a1nsxkQfjnua40mep9UWAPR4Tz2JMaFf3rk8HhYcUGeXHEUMk53Nlw6FQEKTE/Krishnasperfectrecipr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95350"/>
            <a:ext cx="3024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304800" y="3409950"/>
            <a:ext cx="3322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Discipline! Strict Discipline!!</a:t>
            </a:r>
          </a:p>
          <a:p>
            <a:r>
              <a:rPr lang="en-US" sz="2000">
                <a:solidFill>
                  <a:schemeClr val="bg1"/>
                </a:solidFill>
              </a:rPr>
              <a:t>Laxmi, all serving</a:t>
            </a:r>
          </a:p>
          <a:p>
            <a:r>
              <a:rPr lang="en-US" sz="2000">
                <a:solidFill>
                  <a:schemeClr val="bg1"/>
                </a:solidFill>
              </a:rPr>
              <a:t>Predominant: Dāsa Bhava</a:t>
            </a:r>
          </a:p>
          <a:p>
            <a:r>
              <a:rPr lang="en-US" sz="2000">
                <a:solidFill>
                  <a:schemeClr val="bg1"/>
                </a:solidFill>
              </a:rPr>
              <a:t>Some Fear of God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4953000" y="3378200"/>
            <a:ext cx="3548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Freedom</a:t>
            </a:r>
          </a:p>
          <a:p>
            <a:r>
              <a:rPr lang="en-US" sz="2000">
                <a:solidFill>
                  <a:schemeClr val="bg1"/>
                </a:solidFill>
              </a:rPr>
              <a:t>Dancing</a:t>
            </a:r>
          </a:p>
          <a:p>
            <a:r>
              <a:rPr lang="en-US" sz="2000">
                <a:solidFill>
                  <a:schemeClr val="bg1"/>
                </a:solidFill>
              </a:rPr>
              <a:t>Singing</a:t>
            </a:r>
          </a:p>
          <a:p>
            <a:r>
              <a:rPr lang="en-US" sz="2000">
                <a:solidFill>
                  <a:schemeClr val="bg1"/>
                </a:solidFill>
              </a:rPr>
              <a:t>No Rules!</a:t>
            </a:r>
          </a:p>
          <a:p>
            <a:r>
              <a:rPr lang="en-US" sz="2000">
                <a:solidFill>
                  <a:schemeClr val="bg1"/>
                </a:solidFill>
              </a:rPr>
              <a:t>Fullest Bliss! Ever Increasing!</a:t>
            </a:r>
          </a:p>
        </p:txBody>
      </p:sp>
      <p:pic>
        <p:nvPicPr>
          <p:cNvPr id="23564" name="Picture 2" descr="http://3.bp.blogspot.com/_6MUp16lfcdM/TSBohNF8i5I/AAAAAAAABCA/_BtLsJvWXyU/s1600/Parama_pad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9535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DC99E3B-A5A0-4C65-BA63-7EDB55724B3C}" type="slidenum">
              <a:rPr lang="en-US" smtClean="0">
                <a:ea typeface="MS PGothic" pitchFamily="34" charset="-128"/>
              </a:rPr>
              <a:pPr>
                <a:defRPr/>
              </a:pPr>
              <a:t>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124200" y="285750"/>
            <a:ext cx="56388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rgbClr val="FFC000"/>
                </a:solidFill>
              </a:rPr>
              <a:t>Jaya Rādha Mādhava </a:t>
            </a:r>
          </a:p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rgbClr val="FFC000"/>
                </a:solidFill>
              </a:rPr>
              <a:t>	Jaya Kunja Vihārī</a:t>
            </a:r>
          </a:p>
          <a:p>
            <a:pPr eaLnBrk="0" hangingPunct="0">
              <a:tabLst>
                <a:tab pos="457200" algn="l"/>
              </a:tabLst>
            </a:pPr>
            <a:endParaRPr lang="en-US" sz="1000">
              <a:solidFill>
                <a:srgbClr val="FFFF00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rgbClr val="FFFF00"/>
                </a:solidFill>
              </a:rPr>
              <a:t>Jaya Gopī Jana Vallabha </a:t>
            </a:r>
          </a:p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rgbClr val="FFFF00"/>
                </a:solidFill>
              </a:rPr>
              <a:t>	Jaya Giri Vara Dhārī 	... (Jaya)</a:t>
            </a:r>
            <a:endParaRPr lang="en-US" sz="1000">
              <a:solidFill>
                <a:srgbClr val="FFFF00"/>
              </a:solidFill>
            </a:endParaRPr>
          </a:p>
          <a:p>
            <a:pPr eaLnBrk="0" hangingPunct="0">
              <a:tabLst>
                <a:tab pos="457200" algn="l"/>
              </a:tabLst>
            </a:pPr>
            <a:endParaRPr lang="fi-FI" sz="1400">
              <a:solidFill>
                <a:srgbClr val="FFFF00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chemeClr val="bg1"/>
                </a:solidFill>
              </a:rPr>
              <a:t>Yaśodā Nandana Vraja Jana Ranjana</a:t>
            </a:r>
            <a:endParaRPr lang="en-US" sz="100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fi-FI" sz="2400">
                <a:solidFill>
                  <a:schemeClr val="bg1"/>
                </a:solidFill>
              </a:rPr>
              <a:t>Yamunā tīra Vana Cāri          ... (Jaya)</a:t>
            </a:r>
          </a:p>
          <a:p>
            <a:pPr eaLnBrk="0" hangingPunct="0">
              <a:tabLst>
                <a:tab pos="457200" algn="l"/>
              </a:tabLst>
            </a:pPr>
            <a:endParaRPr lang="en-US" sz="1000"/>
          </a:p>
          <a:p>
            <a:pPr eaLnBrk="0" hangingPunct="0">
              <a:tabLst>
                <a:tab pos="457200" algn="l"/>
              </a:tabLst>
            </a:pPr>
            <a:r>
              <a:rPr lang="sv-SE" sz="2400">
                <a:solidFill>
                  <a:srgbClr val="FF9900"/>
                </a:solidFill>
              </a:rPr>
              <a:t>[ Hare Krishna Hare Krishna </a:t>
            </a:r>
          </a:p>
          <a:p>
            <a:pPr eaLnBrk="0" hangingPunct="0">
              <a:tabLst>
                <a:tab pos="457200" algn="l"/>
              </a:tabLst>
            </a:pPr>
            <a:r>
              <a:rPr lang="sv-SE" sz="2400">
                <a:solidFill>
                  <a:srgbClr val="FF9900"/>
                </a:solidFill>
              </a:rPr>
              <a:t>  Krishna Krishna Hare Hare</a:t>
            </a:r>
            <a:endParaRPr lang="en-US" sz="1000">
              <a:solidFill>
                <a:srgbClr val="FF9900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sv-SE" sz="2400">
                <a:solidFill>
                  <a:srgbClr val="FF9900"/>
                </a:solidFill>
              </a:rPr>
              <a:t>  Hare Rāma Hare Rāma </a:t>
            </a:r>
          </a:p>
          <a:p>
            <a:pPr eaLnBrk="0" hangingPunct="0">
              <a:tabLst>
                <a:tab pos="457200" algn="l"/>
              </a:tabLst>
            </a:pPr>
            <a:r>
              <a:rPr lang="sv-SE" sz="2400">
                <a:solidFill>
                  <a:srgbClr val="FF9900"/>
                </a:solidFill>
              </a:rPr>
              <a:t>  Rāma Rāma Hare Hare ]</a:t>
            </a:r>
            <a:endParaRPr lang="sv-SE" sz="3200">
              <a:solidFill>
                <a:srgbClr val="FF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0"/>
            <a:ext cx="762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9" name="Picture 2" descr="http://www.artoflegendindia.com/images/detailed/pbaaab085_krishna_and_radha_swin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57150"/>
            <a:ext cx="2720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67BED05-C142-495C-9D60-8D0017B5D886}" type="slidenum">
              <a:rPr lang="en-US" smtClean="0">
                <a:ea typeface="MS PGothic" pitchFamily="34" charset="-128"/>
              </a:rPr>
              <a:pPr>
                <a:defRPr/>
              </a:pPr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Relative Bliss in Spiritual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477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Brahman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0477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Tiny drop of </a:t>
            </a:r>
            <a:r>
              <a:rPr lang="en-US" sz="2800" dirty="0" err="1"/>
              <a:t>Ananda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16573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Vaikunta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6573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Cups of </a:t>
            </a:r>
            <a:r>
              <a:rPr lang="en-US" sz="2800" dirty="0" err="1"/>
              <a:t>Ananda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8600" y="23431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Dwaraka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0" y="23431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Drums of </a:t>
            </a:r>
            <a:r>
              <a:rPr lang="en-US" sz="2800" dirty="0" err="1"/>
              <a:t>Ananda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30289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Madura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0289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Lake of </a:t>
            </a:r>
            <a:r>
              <a:rPr lang="en-US" sz="2800" dirty="0" err="1"/>
              <a:t>Ananda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37147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66FF66"/>
                </a:solidFill>
              </a:rPr>
              <a:t>Gokola</a:t>
            </a:r>
            <a:endParaRPr lang="en-US" sz="2800" dirty="0">
              <a:solidFill>
                <a:srgbClr val="66FF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7147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Unlimited Ocean of </a:t>
            </a:r>
            <a:r>
              <a:rPr lang="en-US" sz="2800" dirty="0" err="1"/>
              <a:t>Ananda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4324350"/>
            <a:ext cx="4114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66FF66"/>
                </a:solidFill>
              </a:rPr>
              <a:t>Svetadwip</a:t>
            </a:r>
            <a:endParaRPr lang="en-US" sz="2800" dirty="0">
              <a:solidFill>
                <a:srgbClr val="66FF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324350"/>
            <a:ext cx="4191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Unlimited Ocean of </a:t>
            </a:r>
            <a:r>
              <a:rPr lang="en-US" sz="2800" dirty="0" err="1"/>
              <a:t>Ananda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20B317D-3522-42A2-8B11-69EA254137B4}" type="slidenum">
              <a:rPr lang="en-US" smtClean="0">
                <a:ea typeface="MS PGothic" pitchFamily="34" charset="-128"/>
              </a:rPr>
              <a:pPr>
                <a:defRPr/>
              </a:pPr>
              <a:t>21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Which </a:t>
            </a:r>
            <a:r>
              <a:rPr lang="en-US" sz="3200" dirty="0" err="1"/>
              <a:t>Nandana</a:t>
            </a:r>
            <a:r>
              <a:rPr lang="en-US" sz="3200" dirty="0"/>
              <a:t> do you like?</a:t>
            </a:r>
          </a:p>
        </p:txBody>
      </p:sp>
      <p:pic>
        <p:nvPicPr>
          <p:cNvPr id="25604" name="Picture 4" descr="http://www.indiadivine.org/content/uploads/8824dc336f3a94e620a87959631576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7155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4" cstate="print"/>
          <a:srcRect b="11215"/>
          <a:stretch>
            <a:fillRect/>
          </a:stretch>
        </p:blipFill>
        <p:spPr bwMode="auto">
          <a:xfrm>
            <a:off x="4572000" y="971550"/>
            <a:ext cx="41163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905000" y="409575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Yashoda Nandana?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324600" y="401955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Devaki Nandana?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4343400" y="4324350"/>
            <a:ext cx="49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What is required to reach </a:t>
            </a:r>
            <a:r>
              <a:rPr lang="en-US" sz="3200" dirty="0" err="1"/>
              <a:t>Yashoda</a:t>
            </a:r>
            <a:r>
              <a:rPr lang="en-US" sz="3200" dirty="0"/>
              <a:t> </a:t>
            </a:r>
            <a:r>
              <a:rPr lang="en-US" sz="3200" dirty="0" err="1"/>
              <a:t>Nandan</a:t>
            </a:r>
            <a:r>
              <a:rPr lang="en-US" sz="3200" dirty="0"/>
              <a:t> Krishna?</a:t>
            </a:r>
          </a:p>
        </p:txBody>
      </p:sp>
      <p:sp>
        <p:nvSpPr>
          <p:cNvPr id="26629" name="TextBox 19"/>
          <p:cNvSpPr txBox="1">
            <a:spLocks noChangeArrowheads="1"/>
          </p:cNvSpPr>
          <p:nvPr/>
        </p:nvSpPr>
        <p:spPr bwMode="auto">
          <a:xfrm>
            <a:off x="922338" y="715963"/>
            <a:ext cx="685006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000"/>
                </a:solidFill>
              </a:rPr>
              <a:t>Can we get Him by:</a:t>
            </a:r>
          </a:p>
          <a:p>
            <a:endParaRPr lang="en-US" sz="1200">
              <a:solidFill>
                <a:srgbClr val="FFC000"/>
              </a:solidFill>
            </a:endParaRPr>
          </a:p>
          <a:p>
            <a:r>
              <a:rPr lang="en-US" sz="2400">
                <a:solidFill>
                  <a:srgbClr val="FFFF00"/>
                </a:solidFill>
              </a:rPr>
              <a:t>	Ashtanga Yoga?</a:t>
            </a:r>
          </a:p>
          <a:p>
            <a:r>
              <a:rPr lang="en-US" sz="2400">
                <a:solidFill>
                  <a:srgbClr val="FFFF00"/>
                </a:solidFill>
              </a:rPr>
              <a:t>	Meditation?</a:t>
            </a:r>
          </a:p>
          <a:p>
            <a:r>
              <a:rPr lang="en-US" sz="2400">
                <a:solidFill>
                  <a:srgbClr val="FFFF00"/>
                </a:solidFill>
              </a:rPr>
              <a:t>	Karma Yoga?</a:t>
            </a:r>
          </a:p>
          <a:p>
            <a:r>
              <a:rPr lang="en-US" sz="2400">
                <a:solidFill>
                  <a:srgbClr val="FFFF00"/>
                </a:solidFill>
              </a:rPr>
              <a:t>	Jnana Yoga?</a:t>
            </a:r>
          </a:p>
          <a:p>
            <a:r>
              <a:rPr lang="en-US" sz="2400">
                <a:solidFill>
                  <a:srgbClr val="FFFF00"/>
                </a:solidFill>
              </a:rPr>
              <a:t>	Bhakti Yoga as per Gita?</a:t>
            </a:r>
          </a:p>
          <a:p>
            <a:endParaRPr lang="en-US" sz="1800"/>
          </a:p>
          <a:p>
            <a:r>
              <a:rPr lang="en-US" sz="2400">
                <a:solidFill>
                  <a:srgbClr val="FF66CC"/>
                </a:solidFill>
              </a:rPr>
              <a:t>	What do you need?</a:t>
            </a:r>
          </a:p>
          <a:p>
            <a:endParaRPr lang="en-US" sz="2400"/>
          </a:p>
          <a:p>
            <a:r>
              <a:rPr lang="en-US" sz="3200">
                <a:solidFill>
                  <a:srgbClr val="FFC000"/>
                </a:solidFill>
              </a:rPr>
              <a:t>And what about reaching Vaikuntha?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4B71312-66E7-4E69-AA94-F5997A300DF2}" type="slidenum">
              <a:rPr lang="en-US" smtClean="0">
                <a:ea typeface="MS PGothic" pitchFamily="34" charset="-128"/>
              </a:rPr>
              <a:pPr>
                <a:defRPr/>
              </a:pPr>
              <a:t>23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3400" y="819150"/>
            <a:ext cx="5076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Karma Kānda Jnāna Kānda</a:t>
            </a:r>
          </a:p>
          <a:p>
            <a:r>
              <a:rPr lang="en-US" sz="2800">
                <a:solidFill>
                  <a:srgbClr val="FFFF00"/>
                </a:solidFill>
              </a:rPr>
              <a:t>Kevala Vişera Bhānda</a:t>
            </a:r>
          </a:p>
          <a:p>
            <a:r>
              <a:rPr lang="en-US" sz="2800">
                <a:solidFill>
                  <a:srgbClr val="FFFF00"/>
                </a:solidFill>
              </a:rPr>
              <a:t>Amrta Baliyā Yerā Khāya </a:t>
            </a:r>
          </a:p>
          <a:p>
            <a:r>
              <a:rPr lang="en-US" sz="2800">
                <a:solidFill>
                  <a:srgbClr val="FFFF00"/>
                </a:solidFill>
              </a:rPr>
              <a:t>                     </a:t>
            </a:r>
            <a:r>
              <a:rPr lang="en-US" sz="1800">
                <a:solidFill>
                  <a:srgbClr val="FFC000"/>
                </a:solidFill>
              </a:rPr>
              <a:t>.. Narottama dasa Thakura 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1625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“Karma, the fruitive activities and Jnana the speculative knowledge are as POISONS for they lead us away from Pure Bhakti..”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58725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To get Pure </a:t>
            </a:r>
            <a:r>
              <a:rPr lang="en-US" sz="3200" dirty="0" err="1"/>
              <a:t>Bhakti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9722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OV-37</a:t>
            </a:r>
          </a:p>
        </p:txBody>
      </p:sp>
      <p:pic>
        <p:nvPicPr>
          <p:cNvPr id="8" name="OV-37-Karma Kanda Jnana Kan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9621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" descr="http://1.bp.blogspot.com/_XohFqbgKfxk/TH9ShUsuP7I/AAAAAAAAAnM/EEEM3Cp0mMg/s1600/raising-han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25" y="0"/>
            <a:ext cx="1997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20638"/>
            <a:ext cx="39624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On the fly </a:t>
            </a:r>
            <a:r>
              <a:rPr lang="en-US" sz="3600" dirty="0" err="1"/>
              <a:t>sloka</a:t>
            </a:r>
            <a:r>
              <a:rPr lang="en-US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D2A6C49-C87B-44B2-8173-817A8B475A3B}" type="slidenum">
              <a:rPr lang="en-US" smtClean="0">
                <a:ea typeface="MS PGothic" pitchFamily="34" charset="-128"/>
              </a:rPr>
              <a:pPr>
                <a:defRPr/>
              </a:pPr>
              <a:t>24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Four Main </a:t>
            </a:r>
            <a:r>
              <a:rPr lang="en-US" sz="3200" dirty="0" err="1"/>
              <a:t>Rasas</a:t>
            </a:r>
            <a:r>
              <a:rPr lang="en-US" sz="3200" dirty="0"/>
              <a:t> (of twelve)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742950"/>
            <a:ext cx="419258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u="sng" dirty="0" err="1">
                <a:solidFill>
                  <a:srgbClr val="FFC000"/>
                </a:solidFill>
                <a:latin typeface="Arial" charset="0"/>
              </a:rPr>
              <a:t>Sānta</a:t>
            </a:r>
            <a:r>
              <a:rPr lang="en-US" sz="3600" u="sng" dirty="0">
                <a:solidFill>
                  <a:srgbClr val="FFC000"/>
                </a:solidFill>
                <a:latin typeface="Arial" charset="0"/>
              </a:rPr>
              <a:t> Rasa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Dāsya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Rasa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err="1">
                <a:solidFill>
                  <a:srgbClr val="FFFF00"/>
                </a:solidFill>
                <a:latin typeface="Arial" charset="0"/>
              </a:rPr>
              <a:t>Sakhya</a:t>
            </a:r>
            <a:r>
              <a:rPr lang="en-US" sz="3600" dirty="0">
                <a:solidFill>
                  <a:srgbClr val="FFFF00"/>
                </a:solidFill>
                <a:latin typeface="Arial" charset="0"/>
              </a:rPr>
              <a:t> Rasa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bg1"/>
                </a:solidFill>
                <a:latin typeface="Arial" charset="0"/>
              </a:rPr>
              <a:t>Vatsalya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Rasa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err="1">
                <a:solidFill>
                  <a:srgbClr val="FFFF00"/>
                </a:solidFill>
                <a:latin typeface="Arial" charset="0"/>
              </a:rPr>
              <a:t>Mādhurya</a:t>
            </a:r>
            <a:r>
              <a:rPr lang="en-US" sz="3600" dirty="0">
                <a:solidFill>
                  <a:srgbClr val="FFFF00"/>
                </a:solidFill>
                <a:latin typeface="Arial" charset="0"/>
              </a:rPr>
              <a:t> Rasa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allscorner.com/download/fantasy-world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DA26CD-A933-4486-AA67-9D640AA30AA8}" type="slidenum">
              <a:rPr lang="en-US" smtClean="0">
                <a:ea typeface="MS PGothic" pitchFamily="34" charset="-128"/>
              </a:rPr>
              <a:pPr>
                <a:defRPr/>
              </a:pPr>
              <a:t>25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02404" name="Picture 4" descr="http://www.tallkidtravels.com/wp-content/uploads/2013/08/meditation_a_way_of_life__by_spidermancrd-d49vs3l.jpg"/>
          <p:cNvPicPr>
            <a:picLocks noChangeAspect="1" noChangeArrowheads="1"/>
          </p:cNvPicPr>
          <p:nvPr/>
        </p:nvPicPr>
        <p:blipFill>
          <a:blip r:embed="rId4" cstate="print"/>
          <a:srcRect r="47507"/>
          <a:stretch>
            <a:fillRect/>
          </a:stretch>
        </p:blipFill>
        <p:spPr bwMode="auto">
          <a:xfrm>
            <a:off x="-1" y="2143506"/>
            <a:ext cx="2362201" cy="2999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6108700" y="0"/>
            <a:ext cx="3035300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/>
              <a:t>Sānta</a:t>
            </a:r>
            <a:r>
              <a:rPr lang="en-US" sz="4000" dirty="0"/>
              <a:t> Rasa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4234F3-440B-4EBF-AE66-923535F974C1}" type="slidenum">
              <a:rPr lang="en-US" smtClean="0">
                <a:ea typeface="MS PGothic" pitchFamily="34" charset="-128"/>
              </a:rPr>
              <a:pPr>
                <a:defRPr/>
              </a:pPr>
              <a:t>26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0723" name="Picture 2" descr="http://api.ning.com/files/6cblnl0RQRGvFaEmFIqRyV7OEevtiSQE70TYzYGM4oSh9UQ5Bm3810iZz6xVOzzk3if7ADaf3JlXO5uaMb-nHTBjdqkdN6BN/mayapur_bhishma.jpg"/>
          <p:cNvPicPr>
            <a:picLocks noChangeAspect="1" noChangeArrowheads="1"/>
          </p:cNvPicPr>
          <p:nvPr/>
        </p:nvPicPr>
        <p:blipFill>
          <a:blip r:embed="rId3" cstate="print"/>
          <a:srcRect t="18517"/>
          <a:stretch>
            <a:fillRect/>
          </a:stretch>
        </p:blipFill>
        <p:spPr bwMode="auto">
          <a:xfrm>
            <a:off x="0" y="0"/>
            <a:ext cx="65532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08700" y="0"/>
            <a:ext cx="3035300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/>
              <a:t>Sānta</a:t>
            </a:r>
            <a:r>
              <a:rPr lang="en-US" sz="4000" dirty="0"/>
              <a:t> Rasa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705600" y="1276350"/>
            <a:ext cx="23225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</a:rPr>
              <a:t>Bhishma Dev</a:t>
            </a:r>
          </a:p>
          <a:p>
            <a:endParaRPr lang="en-US" sz="2800">
              <a:solidFill>
                <a:srgbClr val="FFC000"/>
              </a:solidFill>
            </a:endParaRPr>
          </a:p>
          <a:p>
            <a:r>
              <a:rPr lang="en-US" sz="2800">
                <a:solidFill>
                  <a:srgbClr val="FFC000"/>
                </a:solidFill>
              </a:rPr>
              <a:t>Prahlad </a:t>
            </a:r>
          </a:p>
          <a:p>
            <a:r>
              <a:rPr lang="en-US" sz="2800">
                <a:solidFill>
                  <a:srgbClr val="FFC000"/>
                </a:solidFill>
              </a:rPr>
              <a:t>Maharaj</a:t>
            </a:r>
          </a:p>
          <a:p>
            <a:endParaRPr lang="en-US" sz="2800">
              <a:solidFill>
                <a:srgbClr val="FFC000"/>
              </a:solidFill>
            </a:endParaRPr>
          </a:p>
          <a:p>
            <a:r>
              <a:rPr lang="en-US" sz="2800">
                <a:solidFill>
                  <a:srgbClr val="FFC000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582214-A885-4D8A-9837-D67303EB9A2B}" type="slidenum">
              <a:rPr lang="en-US" smtClean="0">
                <a:ea typeface="MS PGothic" pitchFamily="34" charset="-128"/>
              </a:rPr>
              <a:pPr>
                <a:defRPr/>
              </a:pPr>
              <a:t>27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1747" name="Picture 2" descr="http://www.harekrsna.com/sun/editorials/10-09/sp2.gif"/>
          <p:cNvPicPr>
            <a:picLocks noChangeAspect="1" noChangeArrowheads="1"/>
          </p:cNvPicPr>
          <p:nvPr/>
        </p:nvPicPr>
        <p:blipFill>
          <a:blip r:embed="rId3" cstate="print"/>
          <a:srcRect b="2333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4029730"/>
            <a:ext cx="146405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Valtsalya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620280"/>
            <a:ext cx="11952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Sakhya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638550"/>
            <a:ext cx="103996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Dasya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571750"/>
            <a:ext cx="168616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Madhurya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5ABB476-F7CC-44F1-BB4D-4A9B419383AD}" type="slidenum">
              <a:rPr lang="en-US" smtClean="0">
                <a:ea typeface="MS PGothic" pitchFamily="34" charset="-128"/>
              </a:rPr>
              <a:pPr>
                <a:defRPr/>
              </a:pPr>
              <a:t>28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Rasas</a:t>
            </a:r>
            <a:r>
              <a:rPr lang="en-US" sz="3200" dirty="0"/>
              <a:t> - </a:t>
            </a:r>
            <a:r>
              <a:rPr lang="en-US" sz="3200" dirty="0" err="1"/>
              <a:t>Gaurava</a:t>
            </a:r>
            <a:r>
              <a:rPr lang="en-US" sz="3200" dirty="0"/>
              <a:t> &amp; </a:t>
            </a:r>
            <a:r>
              <a:rPr lang="en-US" sz="3200" dirty="0" err="1"/>
              <a:t>Visrambha</a:t>
            </a:r>
            <a:r>
              <a:rPr lang="en-US" sz="3200" dirty="0"/>
              <a:t> -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733550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Dasya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72200" y="17335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Ratrak</a:t>
            </a:r>
            <a:r>
              <a:rPr lang="en-US" sz="2800" dirty="0"/>
              <a:t>, </a:t>
            </a:r>
            <a:r>
              <a:rPr lang="en-US" sz="2800" dirty="0" err="1"/>
              <a:t>Patrak</a:t>
            </a:r>
            <a:r>
              <a:rPr lang="en-US" sz="2800" dirty="0"/>
              <a:t>,..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571750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Sakhya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72200" y="25717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Subala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3409950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Vatsalya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72200" y="34099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Yashoda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248150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Madhurya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172200" y="42481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Gopis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124200" y="17335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Hanuman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200" y="25717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Arjuna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124200" y="34099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Devaki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124200" y="42481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 </a:t>
            </a:r>
            <a:r>
              <a:rPr lang="en-US" sz="2800" dirty="0" err="1"/>
              <a:t>Rukmini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172200" y="7429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70C0"/>
                </a:solidFill>
              </a:rPr>
              <a:t>Visramba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742950"/>
            <a:ext cx="2590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70C0"/>
                </a:solidFill>
              </a:rPr>
              <a:t>Gaurava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F7C1E1C-3A28-41A4-863E-0F77A5C44516}" type="slidenum">
              <a:rPr lang="en-US" smtClean="0">
                <a:ea typeface="MS PGothic" pitchFamily="34" charset="-128"/>
              </a:rPr>
              <a:pPr>
                <a:defRPr/>
              </a:pPr>
              <a:t>29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47750"/>
            <a:ext cx="263283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Dāsya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30351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Dāsya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4925"/>
            <a:ext cx="2997200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2. </a:t>
            </a:r>
            <a:r>
              <a:rPr lang="en-US" sz="4000" dirty="0" err="1"/>
              <a:t>Dāsya</a:t>
            </a:r>
            <a:r>
              <a:rPr lang="en-US" sz="4000" dirty="0"/>
              <a:t> Rasa</a:t>
            </a:r>
          </a:p>
        </p:txBody>
      </p:sp>
      <p:pic>
        <p:nvPicPr>
          <p:cNvPr id="33802" name="Picture 8" descr="http://www.wallsave.com/wallpapers/1024x768/mahavir-swami/115473/mahavir-swami-lord-hanuman-hd-collection-of-115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097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" descr="http://2.bp.blogspot.com/-PosLA7f0C84/UCM_Z9QK5GI/AAAAAAAADO4/5dPaCxFUXEk/s1600/shre+krishan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18097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indas.sitesuite.ws/images/krishna/viratrimurti.jpg"/>
          <p:cNvPicPr>
            <a:picLocks noChangeAspect="1" noChangeArrowheads="1"/>
          </p:cNvPicPr>
          <p:nvPr/>
        </p:nvPicPr>
        <p:blipFill>
          <a:blip r:embed="rId4" cstate="print"/>
          <a:srcRect b="248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A0C1B1-61F3-4DFC-9F69-BA7A1B8B3F93}" type="slidenum">
              <a:rPr lang="en-US" smtClean="0">
                <a:ea typeface="MS PGothic" pitchFamily="34" charset="-128"/>
              </a:rPr>
              <a:pPr>
                <a:defRPr/>
              </a:pPr>
              <a:t>3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98312" name="Picture 8" descr="http://fc08.deviantart.net/fs70/f/2012/340/2/a/meditation_by_flycan-d5n8pz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010405"/>
            <a:ext cx="2057400" cy="31330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Spiritual World</a:t>
            </a:r>
          </a:p>
        </p:txBody>
      </p:sp>
      <p:pic>
        <p:nvPicPr>
          <p:cNvPr id="9" name="03 - Ancestral Home (Worl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838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PART-2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214813"/>
            <a:ext cx="2590800" cy="830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* All materials used in this are only for educational purpose.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 numSld="1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BAC1793-F5EF-4FBA-8381-D077A5FFA6BD}" type="slidenum">
              <a:rPr lang="en-US" smtClean="0">
                <a:ea typeface="MS PGothic" pitchFamily="34" charset="-128"/>
              </a:rPr>
              <a:pPr>
                <a:defRPr/>
              </a:pPr>
              <a:t>30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4819" name="Picture 2" descr="http://www.a108.net/uploads/gallery/album_41/med_gallery_1_41_5898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1163" y="0"/>
            <a:ext cx="263283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Dāsya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34A8103-D702-4D32-AB3C-DF8B22242316}" type="slidenum">
              <a:rPr lang="en-US" smtClean="0">
                <a:ea typeface="MS PGothic" pitchFamily="34" charset="-128"/>
              </a:rPr>
              <a:pPr>
                <a:defRPr/>
              </a:pPr>
              <a:t>31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5843" name="Picture 2" descr="http://2.bp.blogspot.com/-24ULgwylyzA/T24BbVMES9I/AAAAAAAABso/HSqoStIpfDg/s640/BalaramaKingNandaandKrishnawithGopaku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83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2.bp.blogspot.com/-PosLA7f0C84/UCM_Z9QK5GI/AAAAAAAADO4/5dPaCxFUXEk/s1600/shre+krishan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3714750"/>
            <a:ext cx="30351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Dāsya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1B6DC90-87DD-44C2-9E5E-B49625B64FFA}" type="slidenum">
              <a:rPr lang="en-US" smtClean="0">
                <a:ea typeface="MS PGothic" pitchFamily="34" charset="-128"/>
              </a:rPr>
              <a:pPr>
                <a:defRPr/>
              </a:pPr>
              <a:t>32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47750"/>
            <a:ext cx="281057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Sākhya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047750"/>
            <a:ext cx="321293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Sākhya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33350"/>
            <a:ext cx="3217863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3. </a:t>
            </a:r>
            <a:r>
              <a:rPr lang="en-US" sz="4000" dirty="0" err="1"/>
              <a:t>Sākhya</a:t>
            </a:r>
            <a:r>
              <a:rPr lang="en-US" sz="4000" dirty="0"/>
              <a:t> Rasa</a:t>
            </a:r>
          </a:p>
        </p:txBody>
      </p:sp>
      <p:pic>
        <p:nvPicPr>
          <p:cNvPr id="36874" name="Picture 2" descr="http://nisthaonweb.com/blog/wp-content/uploads/2013/11/Hrishik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5950"/>
            <a:ext cx="39925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6" descr="http://radhanathswamiyatras.com/wp-content/uploads/2013/04/govardh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57350"/>
            <a:ext cx="3727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E6D686E-E742-46AB-A89E-39571C26F9ED}" type="slidenum">
              <a:rPr lang="en-US" smtClean="0">
                <a:ea typeface="MS PGothic" pitchFamily="34" charset="-128"/>
              </a:rPr>
              <a:pPr>
                <a:defRPr/>
              </a:pPr>
              <a:t>33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7891" name="Picture 2" descr="http://nisthaonweb.com/blog/wp-content/uploads/2013/11/Hrishikesh.jpg"/>
          <p:cNvPicPr>
            <a:picLocks noChangeAspect="1" noChangeArrowheads="1"/>
          </p:cNvPicPr>
          <p:nvPr/>
        </p:nvPicPr>
        <p:blipFill>
          <a:blip r:embed="rId2" cstate="print"/>
          <a:srcRect b="70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33422" y="4558725"/>
            <a:ext cx="281057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Sākhya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7905F96-DE97-413E-911A-C093669910F6}" type="slidenum">
              <a:rPr lang="en-US" smtClean="0">
                <a:ea typeface="MS PGothic" pitchFamily="34" charset="-128"/>
              </a:rPr>
              <a:pPr>
                <a:defRPr/>
              </a:pPr>
              <a:t>34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38915" name="Picture 4" descr="http://vrundavan.files.wordpress.com/2012/07/39-95d64b8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6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31069" y="0"/>
            <a:ext cx="321293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Sākhya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ED7843-CCDD-4DB7-9837-CB5B488A55F2}" type="slidenum">
              <a:rPr lang="en-US" smtClean="0">
                <a:ea typeface="MS PGothic" pitchFamily="34" charset="-128"/>
              </a:rPr>
              <a:pPr>
                <a:defRPr/>
              </a:pPr>
              <a:t>35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47750"/>
            <a:ext cx="30224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Vatsalya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047750"/>
            <a:ext cx="3424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Vatsalya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33350"/>
            <a:ext cx="2397125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4. </a:t>
            </a:r>
            <a:r>
              <a:rPr lang="en-US" sz="4000" dirty="0" err="1"/>
              <a:t>Vatsalya</a:t>
            </a:r>
            <a:endParaRPr lang="en-US" sz="4000" dirty="0"/>
          </a:p>
        </p:txBody>
      </p:sp>
      <p:pic>
        <p:nvPicPr>
          <p:cNvPr id="39946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3" cstate="print"/>
          <a:srcRect b="11215"/>
          <a:stretch>
            <a:fillRect/>
          </a:stretch>
        </p:blipFill>
        <p:spPr bwMode="auto">
          <a:xfrm>
            <a:off x="152400" y="2038350"/>
            <a:ext cx="4076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4" descr="http://i1.ytimg.com/vi/-Oa3E44A7uM/maxresdefault.jpg"/>
          <p:cNvPicPr>
            <a:picLocks noChangeAspect="1" noChangeArrowheads="1"/>
          </p:cNvPicPr>
          <p:nvPr/>
        </p:nvPicPr>
        <p:blipFill>
          <a:blip r:embed="rId4" cstate="print"/>
          <a:srcRect l="18646" t="2576" r="17644" b="2151"/>
          <a:stretch>
            <a:fillRect/>
          </a:stretch>
        </p:blipFill>
        <p:spPr bwMode="auto">
          <a:xfrm>
            <a:off x="4800600" y="203835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3D37961-054B-4759-AC60-7A6C24086A0F}" type="slidenum">
              <a:rPr lang="en-US" smtClean="0">
                <a:ea typeface="MS PGothic" pitchFamily="34" charset="-128"/>
              </a:rPr>
              <a:pPr>
                <a:defRPr/>
              </a:pPr>
              <a:t>36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0963" name="Picture 6" descr="http://www.kirtanisourlifeandsoul.com/newsletter/wp-content/uploads/2010/10/KRISHNA__APPEARS_BEFORE_DEVAKI_AND_VASUDEVA.jpg"/>
          <p:cNvPicPr>
            <a:picLocks noChangeAspect="1" noChangeArrowheads="1"/>
          </p:cNvPicPr>
          <p:nvPr/>
        </p:nvPicPr>
        <p:blipFill>
          <a:blip r:embed="rId2" cstate="print"/>
          <a:srcRect b="11215"/>
          <a:stretch>
            <a:fillRect/>
          </a:stretch>
        </p:blipFill>
        <p:spPr bwMode="auto">
          <a:xfrm>
            <a:off x="0" y="0"/>
            <a:ext cx="7242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21570" y="0"/>
            <a:ext cx="30224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Vatsalya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EBD509-199E-40DD-B28E-685FA968433C}" type="slidenum">
              <a:rPr lang="en-US" smtClean="0">
                <a:ea typeface="MS PGothic" pitchFamily="34" charset="-128"/>
              </a:rPr>
              <a:pPr>
                <a:defRPr/>
              </a:pPr>
              <a:t>37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1987" name="Picture 2" descr="http://www.harekrsna.de/artikel/bala-krsna/krsna-shows-yasoda-vishvarup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28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9216" y="0"/>
            <a:ext cx="3424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Vatsalya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E84528C-099B-4773-9885-8D31BDB3E021}" type="slidenum">
              <a:rPr lang="en-US" smtClean="0">
                <a:ea typeface="MS PGothic" pitchFamily="34" charset="-128"/>
              </a:rPr>
              <a:pPr>
                <a:defRPr/>
              </a:pPr>
              <a:t>38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For </a:t>
            </a:r>
            <a:r>
              <a:rPr lang="en-US" sz="3200" dirty="0" err="1"/>
              <a:t>Yashoda</a:t>
            </a:r>
            <a:r>
              <a:rPr lang="en-US" sz="3200" dirty="0"/>
              <a:t>, Krishna is an Ordinary Child!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33400" y="895350"/>
            <a:ext cx="777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trayyā copanişadbhiś ca</a:t>
            </a:r>
          </a:p>
          <a:p>
            <a:r>
              <a:rPr lang="en-US" sz="2800">
                <a:solidFill>
                  <a:srgbClr val="FFFF00"/>
                </a:solidFill>
              </a:rPr>
              <a:t>sānkhya-yogaiś ca sātvataih</a:t>
            </a:r>
          </a:p>
          <a:p>
            <a:r>
              <a:rPr lang="en-US" sz="2800">
                <a:solidFill>
                  <a:srgbClr val="FFFF00"/>
                </a:solidFill>
              </a:rPr>
              <a:t>upagīyamāna-māhātmyam</a:t>
            </a:r>
          </a:p>
          <a:p>
            <a:r>
              <a:rPr lang="en-US" sz="2800">
                <a:solidFill>
                  <a:srgbClr val="FFFF00"/>
                </a:solidFill>
              </a:rPr>
              <a:t>harim sāmanyatātmajam  … </a:t>
            </a:r>
            <a:r>
              <a:rPr lang="en-US" sz="2000">
                <a:solidFill>
                  <a:srgbClr val="FFC000"/>
                </a:solidFill>
              </a:rPr>
              <a:t>S.B. 10.8.45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33400" y="3028950"/>
            <a:ext cx="807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“The glories of the Supreme Personality of Godhead are studied through the three Vedas, the Upaniṣads, the literature of Sāṅkhya-yoga, and other Vaiṣṇava literature, yet mother Yaśodā considered that Supreme Person her </a:t>
            </a:r>
            <a:r>
              <a:rPr lang="en-US" sz="2400" u="sng">
                <a:solidFill>
                  <a:schemeClr val="bg1"/>
                </a:solidFill>
              </a:rPr>
              <a:t>ordinary child</a:t>
            </a:r>
            <a:r>
              <a:rPr lang="en-US" sz="240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6" name="SB-30-Trayyaa Copanishadbhis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190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6553200" y="4903788"/>
            <a:ext cx="21336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A1C683-479F-4646-9C60-0A3FBFCDD30B}" type="slidenum">
              <a:rPr lang="en-US" b="1">
                <a:solidFill>
                  <a:srgbClr val="00B05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350" y="0"/>
            <a:ext cx="126218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D-48.1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3400" y="666750"/>
            <a:ext cx="71628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Yaśomatī-nandana, vraja-vara-nāgara,</a:t>
            </a:r>
          </a:p>
          <a:p>
            <a:r>
              <a:rPr lang="en-US" sz="2000">
                <a:solidFill>
                  <a:srgbClr val="FFFF00"/>
                </a:solidFill>
              </a:rPr>
              <a:t>Gokula-rañjana kāna</a:t>
            </a:r>
          </a:p>
          <a:p>
            <a:r>
              <a:rPr lang="en-US" sz="2000">
                <a:solidFill>
                  <a:srgbClr val="FFFF00"/>
                </a:solidFill>
              </a:rPr>
              <a:t>Gopī-parāṇa-dhana, madana-manohara,</a:t>
            </a:r>
          </a:p>
          <a:p>
            <a:r>
              <a:rPr lang="en-US" sz="2000">
                <a:solidFill>
                  <a:srgbClr val="FFFF00"/>
                </a:solidFill>
              </a:rPr>
              <a:t>Kāliya-damana-vidhāna		               </a:t>
            </a:r>
            <a:r>
              <a:rPr lang="de-DE" sz="2000">
                <a:solidFill>
                  <a:srgbClr val="FFFF00"/>
                </a:solidFill>
              </a:rPr>
              <a:t>......... </a:t>
            </a:r>
            <a:r>
              <a:rPr lang="en-US" sz="2000">
                <a:solidFill>
                  <a:srgbClr val="FFFF00"/>
                </a:solidFill>
              </a:rPr>
              <a:t>(Yaśomatī)</a:t>
            </a:r>
          </a:p>
          <a:p>
            <a:r>
              <a:rPr lang="en-US" sz="1200"/>
              <a:t> </a:t>
            </a:r>
          </a:p>
          <a:p>
            <a:r>
              <a:rPr lang="en-US" sz="2000">
                <a:solidFill>
                  <a:schemeClr val="bg1"/>
                </a:solidFill>
              </a:rPr>
              <a:t>Amala harināma amiya-vilāsā</a:t>
            </a:r>
          </a:p>
          <a:p>
            <a:r>
              <a:rPr lang="en-US" sz="2000">
                <a:solidFill>
                  <a:schemeClr val="bg1"/>
                </a:solidFill>
              </a:rPr>
              <a:t>Vipina-purandara, navīna nāgara-vara</a:t>
            </a:r>
          </a:p>
          <a:p>
            <a:r>
              <a:rPr lang="en-US" sz="2000">
                <a:solidFill>
                  <a:schemeClr val="bg1"/>
                </a:solidFill>
              </a:rPr>
              <a:t>Vaḿśī-vadana suvāsā			  </a:t>
            </a:r>
            <a:r>
              <a:rPr lang="de-DE" sz="2000">
                <a:solidFill>
                  <a:schemeClr val="bg1"/>
                </a:solidFill>
              </a:rPr>
              <a:t>......... </a:t>
            </a:r>
            <a:r>
              <a:rPr lang="en-US" sz="2000">
                <a:solidFill>
                  <a:schemeClr val="bg1"/>
                </a:solidFill>
              </a:rPr>
              <a:t>(Yaśomatī)</a:t>
            </a:r>
          </a:p>
          <a:p>
            <a:r>
              <a:rPr lang="en-US" sz="1100"/>
              <a:t> </a:t>
            </a:r>
            <a:endParaRPr lang="en-US" sz="800"/>
          </a:p>
          <a:p>
            <a:r>
              <a:rPr lang="fi-FI" sz="2000">
                <a:solidFill>
                  <a:srgbClr val="FFFF00"/>
                </a:solidFill>
              </a:rPr>
              <a:t>Vraja-jana-pālana, asura-kula-nāśana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Nanda-godhana-rākhowālā</a:t>
            </a:r>
          </a:p>
          <a:p>
            <a:r>
              <a:rPr lang="en-US" sz="2000">
                <a:solidFill>
                  <a:srgbClr val="FFFF00"/>
                </a:solidFill>
              </a:rPr>
              <a:t>Govinda mādhava, navanīta-taskara,</a:t>
            </a:r>
          </a:p>
          <a:p>
            <a:r>
              <a:rPr lang="en-US" sz="2000">
                <a:solidFill>
                  <a:srgbClr val="FFFF00"/>
                </a:solidFill>
              </a:rPr>
              <a:t>Sundara nanda-gopālā			  </a:t>
            </a:r>
            <a:r>
              <a:rPr lang="de-DE" sz="2000">
                <a:solidFill>
                  <a:srgbClr val="FFFF00"/>
                </a:solidFill>
              </a:rPr>
              <a:t>......... </a:t>
            </a:r>
            <a:r>
              <a:rPr lang="en-US" sz="2000">
                <a:solidFill>
                  <a:srgbClr val="FFFF00"/>
                </a:solidFill>
              </a:rPr>
              <a:t>(Yaśomatī)</a:t>
            </a:r>
          </a:p>
        </p:txBody>
      </p:sp>
      <p:pic>
        <p:nvPicPr>
          <p:cNvPr id="6" name="D-48-Yashomati Nandana Vraja Vara Nagara - Ba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4114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https://www.folknet.in/SS2008/html/images/Krishna/Pastimes/Mother%20Yashoda%20binds%20Krishna.jpg"/>
          <p:cNvPicPr>
            <a:picLocks noChangeAspect="1" noChangeArrowheads="1"/>
          </p:cNvPicPr>
          <p:nvPr/>
        </p:nvPicPr>
        <p:blipFill>
          <a:blip r:embed="rId5" cstate="print"/>
          <a:srcRect l="19945" r="23901"/>
          <a:stretch>
            <a:fillRect/>
          </a:stretch>
        </p:blipFill>
        <p:spPr bwMode="auto">
          <a:xfrm>
            <a:off x="6172200" y="0"/>
            <a:ext cx="2971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0B3179F-3843-45A5-AED6-787E3461D605}" type="slidenum">
              <a:rPr lang="en-US" smtClean="0">
                <a:ea typeface="MS PGothic" pitchFamily="34" charset="-128"/>
              </a:rPr>
              <a:pPr>
                <a:defRPr/>
              </a:pPr>
              <a:t>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C000"/>
                </a:solidFill>
              </a:rPr>
              <a:t>Spiritual world is like 4 level compartments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971550"/>
            <a:ext cx="61722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Goloka</a:t>
            </a:r>
            <a:r>
              <a:rPr lang="en-US" sz="3200" dirty="0"/>
              <a:t> </a:t>
            </a:r>
            <a:r>
              <a:rPr lang="en-US" sz="3200" dirty="0" err="1"/>
              <a:t>Vrindavan</a:t>
            </a:r>
            <a:r>
              <a:rPr lang="en-US" sz="3200" dirty="0"/>
              <a:t> (</a:t>
            </a:r>
            <a:r>
              <a:rPr lang="en-US" sz="3200" dirty="0" err="1"/>
              <a:t>Madhurya</a:t>
            </a:r>
            <a:r>
              <a:rPr lang="en-US" sz="3200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1962150"/>
            <a:ext cx="61722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Madura (</a:t>
            </a:r>
            <a:r>
              <a:rPr lang="en-US" sz="3600" dirty="0" err="1"/>
              <a:t>Vatsalya</a:t>
            </a:r>
            <a:r>
              <a:rPr lang="en-US" sz="3600" dirty="0"/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3000" y="2952750"/>
            <a:ext cx="61722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Dwaraka</a:t>
            </a:r>
            <a:r>
              <a:rPr lang="en-US" sz="3200" dirty="0"/>
              <a:t> (</a:t>
            </a:r>
            <a:r>
              <a:rPr lang="en-US" sz="3200" dirty="0" err="1"/>
              <a:t>Sakhiya</a:t>
            </a:r>
            <a:r>
              <a:rPr lang="en-US" sz="3200" dirty="0"/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3943350"/>
            <a:ext cx="61722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Vaikunta</a:t>
            </a:r>
            <a:r>
              <a:rPr lang="en-US" sz="3200" dirty="0"/>
              <a:t> (</a:t>
            </a:r>
            <a:r>
              <a:rPr lang="en-US" sz="3200" dirty="0" err="1"/>
              <a:t>Dasya</a:t>
            </a:r>
            <a:r>
              <a:rPr lang="en-US" sz="32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1119485"/>
            <a:ext cx="146027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Topmost</a:t>
            </a:r>
          </a:p>
        </p:txBody>
      </p:sp>
      <p:sp>
        <p:nvSpPr>
          <p:cNvPr id="12" name="Up Arrow 11"/>
          <p:cNvSpPr/>
          <p:nvPr/>
        </p:nvSpPr>
        <p:spPr>
          <a:xfrm>
            <a:off x="8001000" y="1809750"/>
            <a:ext cx="457200" cy="213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4095750"/>
            <a:ext cx="12618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Bottom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6553200" y="4903788"/>
            <a:ext cx="21336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EE163C-AB3E-4BAE-BDC0-D8D9FEC472A0}" type="slidenum">
              <a:rPr lang="en-US" b="1">
                <a:solidFill>
                  <a:srgbClr val="00B05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350" y="0"/>
            <a:ext cx="126218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+mn-ea"/>
              </a:rPr>
              <a:t>D-48.2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381000" y="633413"/>
            <a:ext cx="65532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i="1">
                <a:solidFill>
                  <a:srgbClr val="FFC000"/>
                </a:solidFill>
              </a:rPr>
              <a:t>Yaśomatī-nandana, vraja-vara-nāgara,</a:t>
            </a:r>
          </a:p>
          <a:p>
            <a:r>
              <a:rPr lang="en-US" sz="1800" i="1">
                <a:solidFill>
                  <a:srgbClr val="FFC000"/>
                </a:solidFill>
              </a:rPr>
              <a:t>Gokula-rañjana kāna</a:t>
            </a:r>
          </a:p>
          <a:p>
            <a:r>
              <a:rPr lang="en-US" sz="1800" i="1">
                <a:solidFill>
                  <a:srgbClr val="FFC000"/>
                </a:solidFill>
              </a:rPr>
              <a:t>Gopī-parāṇa-dhana, madana-manohara,</a:t>
            </a:r>
          </a:p>
          <a:p>
            <a:r>
              <a:rPr lang="en-US" sz="1800" i="1">
                <a:solidFill>
                  <a:srgbClr val="FFC000"/>
                </a:solidFill>
              </a:rPr>
              <a:t>Kāliya-damana-vidhāna		    </a:t>
            </a:r>
            <a:r>
              <a:rPr lang="de-DE" sz="1800" i="1">
                <a:solidFill>
                  <a:srgbClr val="FFC000"/>
                </a:solidFill>
              </a:rPr>
              <a:t>......... </a:t>
            </a:r>
            <a:r>
              <a:rPr lang="en-US" sz="1800" i="1">
                <a:solidFill>
                  <a:srgbClr val="FFC000"/>
                </a:solidFill>
              </a:rPr>
              <a:t>(Yaśomatī)</a:t>
            </a:r>
          </a:p>
          <a:p>
            <a:r>
              <a:rPr lang="en-US" sz="2400"/>
              <a:t> 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000">
                <a:solidFill>
                  <a:srgbClr val="FFFF00"/>
                </a:solidFill>
              </a:rPr>
              <a:t>Yāmuna-taţa-cara, gopī-vasana-hara,</a:t>
            </a:r>
          </a:p>
          <a:p>
            <a:r>
              <a:rPr lang="en-US" sz="2000">
                <a:solidFill>
                  <a:srgbClr val="FFFF00"/>
                </a:solidFill>
              </a:rPr>
              <a:t>Rāsa-rasika, kṛpāmaya</a:t>
            </a:r>
          </a:p>
          <a:p>
            <a:r>
              <a:rPr lang="en-US" sz="2000">
                <a:solidFill>
                  <a:srgbClr val="FFFF00"/>
                </a:solidFill>
              </a:rPr>
              <a:t>Śrī-Rādhā-vallabha, vṛndāvana-naţavara,</a:t>
            </a:r>
          </a:p>
          <a:p>
            <a:r>
              <a:rPr lang="en-US" sz="2000">
                <a:solidFill>
                  <a:srgbClr val="FFFF00"/>
                </a:solidFill>
              </a:rPr>
              <a:t>Bhakativinoda-āśraya	 </a:t>
            </a:r>
            <a:r>
              <a:rPr lang="de-DE" sz="2000">
                <a:solidFill>
                  <a:srgbClr val="FFFF00"/>
                </a:solidFill>
              </a:rPr>
              <a:t>......... </a:t>
            </a:r>
            <a:r>
              <a:rPr lang="en-US" sz="2000">
                <a:solidFill>
                  <a:srgbClr val="FFFF00"/>
                </a:solidFill>
              </a:rPr>
              <a:t>(Yaśomatī)</a:t>
            </a:r>
          </a:p>
        </p:txBody>
      </p:sp>
      <p:pic>
        <p:nvPicPr>
          <p:cNvPr id="45061" name="Picture 8" descr="https://www.folknet.in/SS2008/html/images/Krishna/Pastimes/Mother%20Yashoda%20binds%20Krishna.jpg"/>
          <p:cNvPicPr>
            <a:picLocks noChangeAspect="1" noChangeArrowheads="1"/>
          </p:cNvPicPr>
          <p:nvPr/>
        </p:nvPicPr>
        <p:blipFill>
          <a:blip r:embed="rId3" cstate="print"/>
          <a:srcRect l="19945" r="23901"/>
          <a:stretch>
            <a:fillRect/>
          </a:stretch>
        </p:blipFill>
        <p:spPr bwMode="auto">
          <a:xfrm>
            <a:off x="6172200" y="0"/>
            <a:ext cx="2971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23C752-2D7D-4DF4-8250-126768DC898E}" type="slidenum">
              <a:rPr lang="en-US" smtClean="0">
                <a:ea typeface="MS PGothic" pitchFamily="34" charset="-128"/>
              </a:rPr>
              <a:pPr>
                <a:defRPr/>
              </a:pPr>
              <a:t>41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6083" name="Picture 2" descr="http://4.bp.blogspot.com/-f4I_UHJ2urY/UQ-ycTsnSUI/AAAAAAAABXc/sMLhl3xcEOc/s1600/11916_498686243500689_13041357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809750"/>
            <a:ext cx="4876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37.media.tumblr.com/2a9aa4bc55d940b07a281afdf3cad95a/tumblr_mhe59xBVcr1rst1s0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09750"/>
            <a:ext cx="34290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9771" y="1047750"/>
            <a:ext cx="337162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Madhurya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047750"/>
            <a:ext cx="377398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Madhurya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33350"/>
            <a:ext cx="2833688" cy="7080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5. </a:t>
            </a:r>
            <a:r>
              <a:rPr lang="en-US" sz="4000" dirty="0" err="1"/>
              <a:t>Madhurya</a:t>
            </a:r>
            <a:endParaRPr lang="en-US" sz="4000" dirty="0"/>
          </a:p>
        </p:txBody>
      </p:sp>
      <p:pic>
        <p:nvPicPr>
          <p:cNvPr id="8" name="03 - Ancestral Home (Worl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838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" numSld="7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1D134E-F78E-47EF-AEAB-2A21330ED55D}" type="slidenum">
              <a:rPr lang="en-US" smtClean="0">
                <a:ea typeface="MS PGothic" pitchFamily="34" charset="-128"/>
              </a:rPr>
              <a:pPr>
                <a:defRPr/>
              </a:pPr>
              <a:t>42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7107" name="Picture 2" descr="http://1.bp.blogspot.com/-dMZbkrdIRns/Ut_dq3TriOI/AAAAAAAAAMo/u0YNqkgZKN8/s1600/8+wives+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6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2371" y="0"/>
            <a:ext cx="337162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Gaurava</a:t>
            </a:r>
            <a:r>
              <a:rPr lang="en-US" sz="3200" dirty="0"/>
              <a:t> </a:t>
            </a:r>
            <a:r>
              <a:rPr lang="en-US" sz="3200" dirty="0" err="1"/>
              <a:t>Madhurya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fineartamerica.com/images-medium-large-5/madhurya-raga-anjana-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019D1A-6537-4246-8392-BC859720F830}" type="slidenum">
              <a:rPr lang="en-US" smtClean="0">
                <a:ea typeface="MS PGothic" pitchFamily="34" charset="-128"/>
              </a:rPr>
              <a:pPr>
                <a:defRPr/>
              </a:pPr>
              <a:t>43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018" y="0"/>
            <a:ext cx="377398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Visrambha</a:t>
            </a:r>
            <a:r>
              <a:rPr lang="en-US" sz="3200" dirty="0"/>
              <a:t> </a:t>
            </a:r>
            <a:r>
              <a:rPr lang="en-US" sz="3200" dirty="0" err="1"/>
              <a:t>Madhurya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FBB4B4-B45F-42CB-9DDA-4102436F0FBB}" type="slidenum">
              <a:rPr lang="en-US" smtClean="0">
                <a:ea typeface="MS PGothic" pitchFamily="34" charset="-128"/>
              </a:rPr>
              <a:pPr>
                <a:defRPr/>
              </a:pPr>
              <a:t>44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9155" name="Picture 2" descr="http://2.bp.blogspot.com/_Cj4OC099w2k/TQ8aFDtMYfI/AAAAAAAAA9M/93VQbmQ7JbM/s1600/46079_462940053452_233026558452_6442459_246632_n.jpg"/>
          <p:cNvPicPr>
            <a:picLocks noChangeAspect="1" noChangeArrowheads="1"/>
          </p:cNvPicPr>
          <p:nvPr/>
        </p:nvPicPr>
        <p:blipFill>
          <a:blip r:embed="rId2" cstate="print"/>
          <a:srcRect t="8141"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93211" y="0"/>
            <a:ext cx="396903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Madhurya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also has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Dasya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6C4C6F7-BF5F-41F9-849A-8BA8890F3951}" type="slidenum">
              <a:rPr lang="en-US" smtClean="0">
                <a:ea typeface="MS PGothic" pitchFamily="34" charset="-128"/>
              </a:rPr>
              <a:pPr>
                <a:defRPr/>
              </a:pPr>
              <a:t>45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50179" name="Picture 2" descr="http://sdgonline.org/viraha/p/2012/08/Sri-Krishna-Srimati-Radharani-the-gopas-and-gopis-celebrate-H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9278" y="0"/>
            <a:ext cx="413472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Madhurya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also has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Sakhya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14B509-1548-4EFA-8F74-8BFF5ACBCFD0}" type="slidenum">
              <a:rPr lang="en-US" smtClean="0">
                <a:ea typeface="MS PGothic" pitchFamily="34" charset="-128"/>
              </a:rPr>
              <a:pPr>
                <a:defRPr/>
              </a:pPr>
              <a:t>46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51203" name="Picture 2" descr="http://4.bp.blogspot.com/-dD-atk6AohQ/UsBMdH1iXgI/AAAAAAAACGc/OGlzdfxTBME/s1600/936342_456329177788753_1439492331_n.jpg"/>
          <p:cNvPicPr>
            <a:picLocks noChangeAspect="1" noChangeArrowheads="1"/>
          </p:cNvPicPr>
          <p:nvPr/>
        </p:nvPicPr>
        <p:blipFill>
          <a:blip r:embed="rId2" cstate="print"/>
          <a:srcRect r="15556"/>
          <a:stretch>
            <a:fillRect/>
          </a:stretch>
        </p:blipFill>
        <p:spPr bwMode="auto">
          <a:xfrm>
            <a:off x="0" y="0"/>
            <a:ext cx="6324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0"/>
            <a:ext cx="432804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Madhurya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also has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Vatsalya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15FA23-8A9D-41C3-AC6D-5530D94F12B1}" type="slidenum">
              <a:rPr lang="en-US" smtClean="0">
                <a:ea typeface="MS PGothic" pitchFamily="34" charset="-128"/>
              </a:rPr>
              <a:pPr>
                <a:defRPr/>
              </a:pPr>
              <a:t>47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52227" name="Picture 2" descr="http://images.fineartamerica.com/images-medium-large/2-anjana-das-azamat-kashk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0"/>
            <a:ext cx="4953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Madhurya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Union &amp; Separation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0400DC3-7516-48C0-A0D9-001F99298164}" type="slidenum">
              <a:rPr lang="en-US" smtClean="0">
                <a:ea typeface="MS PGothic" pitchFamily="34" charset="-128"/>
              </a:rPr>
              <a:pPr>
                <a:defRPr/>
              </a:pPr>
              <a:t>48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53251" name="Picture 2" descr="http://marjanam.files.wordpress.com/2009/02/caitanya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33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0"/>
            <a:ext cx="4800600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C000"/>
                </a:solidFill>
              </a:rPr>
              <a:t>Which one did </a:t>
            </a:r>
            <a:r>
              <a:rPr lang="en-US" sz="2800" dirty="0" err="1">
                <a:solidFill>
                  <a:srgbClr val="FFC000"/>
                </a:solidFill>
              </a:rPr>
              <a:t>Maha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Prabhu</a:t>
            </a:r>
            <a:r>
              <a:rPr lang="en-US" sz="2800" dirty="0">
                <a:solidFill>
                  <a:srgbClr val="FFC000"/>
                </a:solidFill>
              </a:rPr>
              <a:t> bring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How difficult is to get to the Spiritual Worlds?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938" y="889000"/>
            <a:ext cx="8131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Brahman 		– Easy  (Jnani and Yogi)</a:t>
            </a:r>
          </a:p>
          <a:p>
            <a:endParaRPr lang="en-US" sz="3200">
              <a:solidFill>
                <a:srgbClr val="FFFF00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Vaikuntha  	– Difficult (Dasya)</a:t>
            </a:r>
          </a:p>
          <a:p>
            <a:r>
              <a:rPr lang="en-US" sz="3200">
                <a:solidFill>
                  <a:srgbClr val="FFFF00"/>
                </a:solidFill>
              </a:rPr>
              <a:t>Dwaraka  		– More Difficult (Sakhya)</a:t>
            </a:r>
          </a:p>
          <a:p>
            <a:r>
              <a:rPr lang="en-US" sz="3200">
                <a:solidFill>
                  <a:schemeClr val="bg1"/>
                </a:solidFill>
              </a:rPr>
              <a:t>Madura    		– Very difficult (Sakhya)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4400">
                <a:solidFill>
                  <a:srgbClr val="FFFF00"/>
                </a:solidFill>
              </a:rPr>
              <a:t>Goloka     	– Almost Impossible!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51B4E4-46F7-416C-8190-8B461CCBCF2B}" type="slidenum">
              <a:rPr lang="en-US" smtClean="0">
                <a:ea typeface="MS PGothic" pitchFamily="34" charset="-128"/>
              </a:rPr>
              <a:pPr>
                <a:defRPr/>
              </a:pPr>
              <a:t>5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9219" name="Picture 2" descr="http://gaudiyahistory.com/wp-content/uploads/2011/08/four_sampradaya_1.jpg"/>
          <p:cNvPicPr>
            <a:picLocks noChangeAspect="1" noChangeArrowheads="1"/>
          </p:cNvPicPr>
          <p:nvPr/>
        </p:nvPicPr>
        <p:blipFill>
          <a:blip r:embed="rId3" cstate="print"/>
          <a:srcRect t="39630"/>
          <a:stretch>
            <a:fillRect/>
          </a:stretch>
        </p:blipFill>
        <p:spPr bwMode="auto">
          <a:xfrm>
            <a:off x="1600200" y="1657350"/>
            <a:ext cx="58912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371600" y="285750"/>
            <a:ext cx="6172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Vaikunta</a:t>
            </a:r>
            <a:r>
              <a:rPr lang="en-US" sz="3200" dirty="0"/>
              <a:t> (</a:t>
            </a:r>
            <a:r>
              <a:rPr lang="en-US" sz="3200" dirty="0" err="1"/>
              <a:t>Dasya</a:t>
            </a:r>
            <a:r>
              <a:rPr lang="en-US" sz="3200" dirty="0"/>
              <a:t>) – Highest Destination </a:t>
            </a:r>
            <a:r>
              <a:rPr lang="en-US" sz="3200" u="sng" dirty="0"/>
              <a:t>for all 4 </a:t>
            </a:r>
            <a:r>
              <a:rPr lang="en-US" sz="3200" u="sng" dirty="0" err="1"/>
              <a:t>paramparas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8583C9E-7853-4286-97CC-7F6047DDF09A}" type="slidenum">
              <a:rPr lang="en-US" smtClean="0">
                <a:ea typeface="MS PGothic" pitchFamily="34" charset="-128"/>
              </a:rPr>
              <a:pPr>
                <a:defRPr/>
              </a:pPr>
              <a:t>50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0" y="57150"/>
            <a:ext cx="41529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C000"/>
                </a:solidFill>
              </a:rPr>
              <a:t>How can we get to </a:t>
            </a:r>
            <a:r>
              <a:rPr lang="en-US" sz="2800" dirty="0" err="1">
                <a:solidFill>
                  <a:srgbClr val="FFC000"/>
                </a:solidFill>
              </a:rPr>
              <a:t>Goloka</a:t>
            </a:r>
            <a:r>
              <a:rPr lang="en-US" sz="28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457200" y="742950"/>
            <a:ext cx="824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ONLY by the mercy of Sadhus – Pure Devotees of Krishna!</a:t>
            </a: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533400" y="1593850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sādhu-sanga sādhu-sanga </a:t>
            </a:r>
          </a:p>
          <a:p>
            <a:r>
              <a:rPr lang="en-US" sz="2800">
                <a:solidFill>
                  <a:srgbClr val="FFFF00"/>
                </a:solidFill>
              </a:rPr>
              <a:t>sarva-śāstre kaya</a:t>
            </a:r>
          </a:p>
          <a:p>
            <a:r>
              <a:rPr lang="en-US" sz="2800">
                <a:solidFill>
                  <a:srgbClr val="FFFF00"/>
                </a:solidFill>
              </a:rPr>
              <a:t>lava-mātra sādhu-sange</a:t>
            </a:r>
          </a:p>
          <a:p>
            <a:r>
              <a:rPr lang="en-US" sz="2800">
                <a:solidFill>
                  <a:srgbClr val="FFFF00"/>
                </a:solidFill>
              </a:rPr>
              <a:t>sarva-siddhi haya      …. </a:t>
            </a:r>
            <a:r>
              <a:rPr lang="en-US" sz="2000">
                <a:solidFill>
                  <a:srgbClr val="FFC000"/>
                </a:solidFill>
              </a:rPr>
              <a:t>(CC Madhya 22.54)</a:t>
            </a: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533400" y="36576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“Simply by associating with a pure devotee, one becomes wonderfully advanced in Kṛṣṇa consciousness and obtain complete spiritual perfection!.”</a:t>
            </a:r>
          </a:p>
        </p:txBody>
      </p:sp>
      <p:pic>
        <p:nvPicPr>
          <p:cNvPr id="55303" name="Picture 4" descr="http://2.bp.blogspot.com/--bNpYXiZ56Q/TzK5Tiio4TI/AAAAAAAAAq8/n2-gKKJWcEg/s1600/Narottama+Das+Tha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4438"/>
            <a:ext cx="18510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1BDACCF-5A0D-402D-A03C-572AEA92AC30}" type="slidenum">
              <a:rPr lang="en-US" smtClean="0">
                <a:ea typeface="MS PGothic" pitchFamily="34" charset="-128"/>
              </a:rPr>
              <a:pPr>
                <a:defRPr/>
              </a:pPr>
              <a:t>51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6675"/>
            <a:ext cx="88392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Nine </a:t>
            </a:r>
            <a:r>
              <a:rPr lang="en-US" sz="2800" dirty="0" err="1">
                <a:solidFill>
                  <a:srgbClr val="FFFF00"/>
                </a:solidFill>
              </a:rPr>
              <a:t>angas</a:t>
            </a:r>
            <a:r>
              <a:rPr lang="en-US" sz="2800" dirty="0">
                <a:solidFill>
                  <a:srgbClr val="FFFF00"/>
                </a:solidFill>
              </a:rPr>
              <a:t> of </a:t>
            </a:r>
            <a:r>
              <a:rPr lang="en-US" sz="2800" dirty="0" err="1">
                <a:solidFill>
                  <a:srgbClr val="FFFF00"/>
                </a:solidFill>
              </a:rPr>
              <a:t>Bhakti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152400" y="887413"/>
            <a:ext cx="8839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 Unicode MS" pitchFamily="34" charset="-128"/>
              </a:rPr>
              <a:t>Sravanam kirtanam visnoh </a:t>
            </a:r>
          </a:p>
          <a:p>
            <a:r>
              <a:rPr lang="en-US" sz="2800">
                <a:solidFill>
                  <a:srgbClr val="FFFF00"/>
                </a:solidFill>
                <a:latin typeface="Arial Unicode MS" pitchFamily="34" charset="-128"/>
              </a:rPr>
              <a:t>Smaranam pada-sevanam </a:t>
            </a:r>
          </a:p>
          <a:p>
            <a:r>
              <a:rPr lang="en-US" sz="2800">
                <a:solidFill>
                  <a:srgbClr val="FFFF00"/>
                </a:solidFill>
                <a:latin typeface="Arial Unicode MS" pitchFamily="34" charset="-128"/>
              </a:rPr>
              <a:t>Arcanam vandanam dasyam </a:t>
            </a:r>
          </a:p>
          <a:p>
            <a:r>
              <a:rPr lang="en-US" sz="2800">
                <a:solidFill>
                  <a:srgbClr val="FFFF00"/>
                </a:solidFill>
                <a:latin typeface="Arial Unicode MS" pitchFamily="34" charset="-128"/>
              </a:rPr>
              <a:t>Sakhyam atma-nivedanam </a:t>
            </a:r>
            <a:r>
              <a:rPr lang="en-US">
                <a:solidFill>
                  <a:srgbClr val="FFC000"/>
                </a:solidFill>
                <a:latin typeface="Arial Unicode MS" pitchFamily="34" charset="-128"/>
              </a:rPr>
              <a:t>..... (S.B. 7.5.23) </a:t>
            </a:r>
            <a:endParaRPr lang="en-US" sz="2000">
              <a:solidFill>
                <a:srgbClr val="FFC000"/>
              </a:solidFill>
              <a:latin typeface="Arial Unicode MS" pitchFamily="34" charset="-128"/>
            </a:endParaRPr>
          </a:p>
          <a:p>
            <a:endParaRPr lang="en-US" sz="2800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sz="2800">
                <a:solidFill>
                  <a:schemeClr val="bg1"/>
                </a:solidFill>
                <a:latin typeface="Arial Unicode MS" pitchFamily="34" charset="-128"/>
              </a:rPr>
              <a:t>[The nine processes of bhakti are: Hearing, chanting, remembering, serving His lotus feet, worshiping, offering prayers, being a servant, being dear, and offer ones soul to the </a:t>
            </a:r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Lord. ]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3A2803-6C68-4235-BEA9-3C2C0F979023}" type="slidenum">
              <a:rPr lang="en-US" smtClean="0">
                <a:ea typeface="MS PGothic" pitchFamily="34" charset="-128"/>
              </a:rPr>
              <a:pPr>
                <a:defRPr/>
              </a:pPr>
              <a:t>52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57347" name="Picture 2" descr="http://shyamananda.files.wordpress.com/2012/01/45962_10150237023050375_215886190374_14201020_64049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8"/>
          <p:cNvSpPr txBox="1">
            <a:spLocks noChangeArrowheads="1"/>
          </p:cNvSpPr>
          <p:nvPr/>
        </p:nvSpPr>
        <p:spPr bwMode="auto">
          <a:xfrm>
            <a:off x="7010400" y="209550"/>
            <a:ext cx="1981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Lord Caitanya is the Yuga Avatara for kali Yuga inaugurating the Nama Sankirtan!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C000"/>
                </a:solidFill>
              </a:rPr>
              <a:t>He is Prema Purushottama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(Lord Rama is Maryada Purushottama)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3E9B451-2E74-4A4D-BB9C-98EB8A55F8EA}" type="slidenum">
              <a:rPr lang="en-US" smtClean="0">
                <a:ea typeface="MS PGothic" pitchFamily="34" charset="-128"/>
              </a:rPr>
              <a:pPr>
                <a:defRPr/>
              </a:pPr>
              <a:t>53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381000" y="596900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O Gaurangaa! O Krishnaa Gaurangaa</a:t>
            </a:r>
          </a:p>
          <a:p>
            <a:r>
              <a:rPr lang="en-US" sz="2000">
                <a:solidFill>
                  <a:srgbClr val="FFFF00"/>
                </a:solidFill>
              </a:rPr>
              <a:t>Sri Caitanyaa Gaurangaa .... (O Gauranga) </a:t>
            </a:r>
          </a:p>
          <a:p>
            <a:endParaRPr lang="en-US" sz="14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Sarva Raksha Devane, Saci Suta Baalane</a:t>
            </a:r>
          </a:p>
          <a:p>
            <a:r>
              <a:rPr lang="en-US" sz="2000">
                <a:solidFill>
                  <a:schemeClr val="bg1"/>
                </a:solidFill>
              </a:rPr>
              <a:t>Svarna Deha Rupane, Simha Raaja Garjane .... (O Gauranga)</a:t>
            </a:r>
          </a:p>
          <a:p>
            <a:endParaRPr lang="en-US" sz="14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Theena Da Yaalane, Taara Mantra Devane</a:t>
            </a:r>
          </a:p>
          <a:p>
            <a:r>
              <a:rPr lang="en-US" sz="2000">
                <a:solidFill>
                  <a:srgbClr val="FFFF00"/>
                </a:solidFill>
              </a:rPr>
              <a:t>Deva Deva Devarum, Pottum Para Moolame     .... (O Gauranga)</a:t>
            </a:r>
          </a:p>
          <a:p>
            <a:endParaRPr lang="en-US" sz="14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Nama San Keertanam, Nagara Nal Naatiyam</a:t>
            </a:r>
          </a:p>
          <a:p>
            <a:r>
              <a:rPr lang="en-US" sz="2000">
                <a:solidFill>
                  <a:schemeClr val="bg1"/>
                </a:solidFill>
              </a:rPr>
              <a:t>Vaana Mazhai Pol Kangal, Pongum Thiru Kolame .... (O Gauranga)</a:t>
            </a:r>
          </a:p>
          <a:p>
            <a:endParaRPr lang="en-US" sz="14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Raja Su Sundaraa , Ramya Rupa Shobanaa</a:t>
            </a:r>
          </a:p>
          <a:p>
            <a:r>
              <a:rPr lang="en-US" sz="2000">
                <a:solidFill>
                  <a:srgbClr val="FFFF00"/>
                </a:solidFill>
              </a:rPr>
              <a:t>Radhaa Krishnaa Samgata, Prema Dhaana Devataa .... (O Gauranga)</a:t>
            </a:r>
            <a:r>
              <a:rPr lang="en-US" sz="1400">
                <a:solidFill>
                  <a:srgbClr val="FFFF00"/>
                </a:solidFill>
              </a:rPr>
              <a:t> 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15" y="67330"/>
            <a:ext cx="83548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E-98</a:t>
            </a:r>
          </a:p>
        </p:txBody>
      </p:sp>
      <p:pic>
        <p:nvPicPr>
          <p:cNvPr id="58375" name="Picture 2" descr="http://shyamananda.files.wordpress.com/2012/01/45962_10150237023050375_215886190374_14201020_64049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-98-O Gauranga O Krsna Gauran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05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4" descr="http://www.funonthenet.in/forums/index.php?action=dlattach;topic=229493.0;attach=593473;imag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850" y="0"/>
            <a:ext cx="1454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govindas.sitesuite.ws/images/krishna/viratrimurti.jpg"/>
          <p:cNvPicPr>
            <a:picLocks noChangeAspect="1" noChangeArrowheads="1"/>
          </p:cNvPicPr>
          <p:nvPr/>
        </p:nvPicPr>
        <p:blipFill>
          <a:blip r:embed="rId3" cstate="print"/>
          <a:srcRect b="248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5C79970-CED2-4347-AE9B-AA9FCDD6715A}" type="slidenum">
              <a:rPr lang="en-US" smtClean="0">
                <a:ea typeface="MS PGothic" pitchFamily="34" charset="-128"/>
              </a:rPr>
              <a:pPr>
                <a:defRPr/>
              </a:pPr>
              <a:t>54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98312" name="Picture 8" descr="http://fc08.deviantart.net/fs70/f/2012/340/2/a/meditation_by_flycan-d5n8pz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10405"/>
            <a:ext cx="2057400" cy="31330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Spiritual World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PART-2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94959A9-634B-46FC-86B2-55A91479546D}" type="slidenum">
              <a:rPr lang="en-US" smtClean="0">
                <a:ea typeface="MS PGothic" pitchFamily="34" charset="-128"/>
              </a:rPr>
              <a:pPr>
                <a:defRPr/>
              </a:pPr>
              <a:t>6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0243" name="Picture 2" descr="http://theharekrishnamovement.files.wordpress.com/2013/06/lord-caitanyas-sankirtan-party.jpg"/>
          <p:cNvPicPr>
            <a:picLocks noChangeAspect="1" noChangeArrowheads="1"/>
          </p:cNvPicPr>
          <p:nvPr/>
        </p:nvPicPr>
        <p:blipFill>
          <a:blip r:embed="rId3" cstate="print"/>
          <a:srcRect b="4124"/>
          <a:stretch>
            <a:fillRect/>
          </a:stretch>
        </p:blipFill>
        <p:spPr bwMode="auto">
          <a:xfrm>
            <a:off x="0" y="0"/>
            <a:ext cx="7153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FF76FC6-3686-4459-AEEA-E91EF640C5AF}" type="slidenum">
              <a:rPr lang="en-US" smtClean="0">
                <a:ea typeface="MS PGothic" pitchFamily="34" charset="-128"/>
              </a:rPr>
              <a:pPr>
                <a:defRPr/>
              </a:pPr>
              <a:t>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1267" name="AutoShape 2" descr="data:image/jpeg;base64,/9j/4AAQSkZJRgABAQAAAQABAAD/2wCEAAkGBxQSEhQUEhQUFBUXFRQUFRQQFBUPFBUVFBUWFhQUFBQYHygiGBolHRQVJTEhJSkrLi4vGB81ODMsNygtLisBCgoKDg0OGxAQGywkICQsLCwsLCwsLC8sLCwsLCwsLCwsLCwsLCwsLC8sLCwsLCwsLCwsLCwsLCwsLCwsLCwsLP/AABEIAQkAvgMBIgACEQEDEQH/xAAbAAACAwEBAQAAAAAAAAAAAAACAwEEBQAGB//EAFIQAAIBAgQEAgUFCgoHCAMAAAECEQADBBIhMQUTQVEiYSMycYGRBhRCUqEVM1NicpOxs9HTQ2NzgpKissHS8AdUdLTCw+EkNGWDlNTj8RZEZP/EABgBAQEBAQEAAAAAAAAAAAAAAAIBAwAE/8QAJxEAAgICAgIBAwUBAAAAAAAAAAECESExAxJBUfATIjIEYXGx0SP/2gAMAwEAAhEDEQA/AMlhS2FNNLavOesWRTsLw67dk27bPEA5RME7T8DSjXpfkhxV7C3QjKMzITmgSFDbH31ny8n049hxjbpGHieD37aF3tOqiJYjQTtJ86pRXsPlD8p3v2b1lrWRZQrclYfI6jwgHTvrv08vIijxz7xsTi08kqKalAtNQU2VDbdWLdJQVYVdYid9vIgfpMDuQaDE5xjVscgpy0oGN9P8gD7WX4ingUGaxnHVo40t6aRtGpLBe2rbT74HvFKVgwBGxGYezX9h+BrkiPkjdWJekvT3G/lE+8SP7/gaS1NA7KWmV3pbU1qWaSAwK61aLMFUSSYA0Gp8zXGncPPpbeseNNd/pCkBl0fJ3EROQe5l/bQDgl/8E32fpmvS4e4BaEXAGAbwZwpMs0bnyPwqcPi3mSCR/KWyDIgD1vf76865p+iziotq9Hk8TgXtRzFyzIGqmYidie4qvc2re+Um0/x5HxtEx/VrAubV6OOXaNsMo06JalFfb1prUBFJoDinkAbj3aezce+gAiJ19tMIoCKlHdEQI7dv0Af3E++pSNJE/wCRP9/xqIqQKLQlxr4wgP7v79ftHwpyjX/Pc/8ASlKKcgqUOMEnY+1pqN+h7HoadbQQQBvl90Wzb084JM96TbFWbdCxy4YTdyVjrfrT+MD7gzNHslh/RFFZtZQvdRAOxOgGsewfDSKFKaDRbY4/puJaX9gG34SDEkqZjTwspGnbwgeygNoRHTaDPq+Lwz7HcTvDe+nTS2NcmzpfpuJ7iKde4mZnpuZmR1ksZ/Gb3VyKe5qvcNNZDHihD8VQD0k1vnhWHuqPmuMtXbpAPzd4tXSSJyLrq/lWA+mh0OxB0jyp9Wgdk9AGuR4II3BBHu1rjQmqRmzhvlG6gzZstqYibcCScsnNO9MufKRjtYsgdmm52novb9FYSmio/Sj6A8u2XcdxBr2UMqKAxb0ciTGVdD2E/GqlzauU1FytEklSOCJoYo64rVORcTgV9rDYgW25S6ljpI+soOpA7jSssivcf6NeNsLr4O+xe3dUm1zDmhgPHa1+iV1A/FPesy58m2TiK4UTHMVlPezOfN7lDD2g1WvQVLLTMyz8n8QyowtN42C2wRDXCdZVTrlAEljoO9aY+QeO/BD85b/bXcc4hiOJcRIwr3BbtHlWuUxQFVYG7dZhHhJHshV616/5d/J3GYm8tzD4w4a0trKyi/dsAsGYlyE02IEntV6JhfJJUeDb5PXxfGHyhrxElEdXyju5Bhff3HcVqH5D40CeUD5LcSf015/AI9q+q2sS7TftB7lq5ci96RZltC4MnU716z/SZisTbx1s4fE3bMYZDlRjkJ5t2S1sypOg3HQUFGNWzTvO0keev4V7TZLiMjDcMMp/+vOn4LDtcYJbUszbKNzpJ+wGvUX8X8+4Vz7wUYiwxVmUQCysobToGVlMdyO1ZfB8ScJh8TjQoZkTlWFbZr1yI9w8Mx0LUHD7qNY8v2N+SrxDAPh35dwANAbQyIbbX4/ClWlLEBQSSYAUSSewAr1vywRcRh7GMtjQqobuEuarPmrafzjVL5E4vDBryXbi2rrrltszBDlYENy2OmaY89BRfH9/US5/+fYr2/kvimXMLY9mdc3sidD5GsFzFbV//R7irOb5riGKuIcW3NlrigzqNvt6nvWE9kpKMCCvhIbQgjcGulCi8fK5XlAO1ThLHNuKmdLeafHdbIggE+Jum1LZoI9o/TV7j+CsrbxgyfesYtpdSYQrcJXXf1Rv2qxiScqwde+RaHX53gQd5GIgz32rTxfyVe5bW8+KweYkpcu870dxh6r5ojmETmHUrO5NY/FeHcJwLcm9bvYvEAKbgssbdu2WUMBmBHQgx4jqNpq1xbBWfuNYFpLqWmxhdUxAAcArc6jRlkGG0kRW9I8nZ2cfkp//AG4H/wBR/wBKK18jGYMVxeCYKCzFb2bKo3ZoGg86w+E8GwKWbuJxnMKW3S2tqzGe5ccFgPgD1Gx10ptj5QcOt28Rbw2BxFtsRYuYcs90OMrg7gsevauSRzlLQPF+HfN2VebZuyuacO/MUaxBPQ1Smm8IwVsWcUcutvDi4pkiG5ttZ89GNWuP2ES+VQZV5dhoEnV7KOx18yaNeRJ+CkDUXDpXCoeuKOooqQKPLUKhLOyFblsxctsLiHsymRPlptX0f5VcesnArjLRVcRescqzLAXFF5lF0AdSkN7CD3rxHzAfh8MPI3lB94qqvAbYbPz8NO339dBJMD3k/GmnQJRTZRtYaAiiQAV29or6V8vvkS3EMRbuo9oKtoWyLjMJIdm2AP1q8S3DFIj5xhvz61n/AP4pZmefhh7L61E62WStpo27/Bhg8Th7b3bLNzbLMttici8xdXLAATXt/lh8mWxV1cRbu2lVbQQ8wlQArM2bOJEeL7K+c4bgNtFKi9hoO/p1oE+S1nbn4fLM5RfGX4bVLWVRadppmpicZNsYLDNzVa9zb923OW4/hCWrU7qCqkt1IEaVs8c46mFWzhLNjD43lqXul2DhLxJGkAjN4m8wCKxrfDEC5Rew4HleWjwvC7dsQt7Dj/zVodmvBr9OL2z1HyO+Ua4vmYO/h7eGBQm2lowjqZ5gGghhObTzPSszBfI6zi3vWnv2n5cr6Mh2JI8JI6AHffUEedZeL4VbuCGvYf284TVW58nbMALesLl2K3gpHsIru112R30+t9Xs2uD4K5wa61y9ey2MjD5utzmm830OTanQz9LTTesO/jnvu964ArXGL5RqFB2WesAAT1qbHAraGefYY93vhj8TVg4Mfh8N+eWpJtqkWEVF29mbd/vH6RWx8oBK8QH/AIjb/sXqp3sApBHPw2v8ctVm4WJk4nDknUziAZI2J71Y2kGdN3YOA47yDmfB2sVcAVVu3HZGhAFTmCCtwgAAEiYAE6Vu8a4zexfC7d2/kD/PSuW0Mqqqo+VQCSdu561ifc8f6xhfz60n7mxIGKw4UkMU+cLlLKCAxHcBjr5002ZyjG7RUs31QsLis9p8pdUIDhknJctk6ZhmYQdCGI0mR7rgnHsC2CvYTCBsReFq7cFq9a5L3CTrDRDMoIMKSYXSvINw4f6xhfz60A4XlZXTE4ZHUyrpiFVlPcEbVY4DNJh8M+8Y7/ZP+fZp/wApv+8n+Rwv+7W6qvwydTisNJBDH5wPFJk5u8moHDQik8/DtA2W+HYhRoqjr5Cr4J5sQK59q4VLDSoMuqtGEo0SmhKIkVVwIY7dCSSTAAEkn3Ci+5MxkXOD1TMYMxBkb/tFWkkajzGuoIIgg+RBNEt91jKFETGk6HcSTMGK4tFH7jt+DbeNm8v2j40z7imCTbYQJghpImCR7OtXbuMc5SQA0NJy6FSQIGu3h+yoW9dWG0k7MRqSBqfbqPKo6OVlT7jkb22HtDDeP2j405eDmQMjHbYN1ExT7F+6PUy6ZjoNh4SxBn8QU5bt0gkmQTJ00JyhTt5ZfsoujRJ+itb4YNRkMjQjXQ9jVpeC6DwyZAyjNm1zax/N+0U2xn6AEyTtMToYHY6CKcDcjLAghdI6bqBr50LRsovwimOECJykCY1ncz091JucLgTkIGmpBjXbWtIu+/hnQ7dQIB9sUq49wq22U+tAjVtZ98fZRtDcZLwZx4YMpYrCgTJnXYAD4il3OEGBCEyYhZJByqwn2hx9tXMQ7wQQIMA6QTlAg+2I+PnSTirkEALEGdOkIpnXsi0lRlJMzzw0kkBGkGCIMgkwAR3mhPCCfoHrOj6ACZOnY1fweIuqSyglAVa4FWRCydekQDvVS3iLrAIoBiSFA2EEGNdt6aMnZUfhTAkctiQSDAJEgkb+1T8KF+F6kBc0FFOWTq4JWBv0NW/uheAkBYzgkwR4/E3Q92Y+/tpVYY1wSRllonTTRSumv1WYe+kDIpuEtrNthAY+IFfVBLb+QNBZ4WzCVtuw11UMRpvt7DVxb10wgtg6ZgApJi4Mk6GfEGQecJ2pHzi4sJpoAII19ZmU+3xt8etIAA4S2XNkMbxDAxKrp31YDvRjhTDMShXIAxzBhuVAH9YU18ZdRiCqqZJIK/SJViYnuoPb3UHztiCpCxBXYyASGIBnuoOs1SC1FGw0rlFGw0qFNK2KaBXW1pypUEkLK1BFPy1Bt1DRIH534MmXpGaRvnLAxHnG9NXiRAjlyIyjUaA7geHYk9Z2HnK+XUi3UbOULLK8W1PohrJ9aDJUqNh0FcMaWGUqYiBqOgtxOmuqE/zqWlqn27NByNY8Y61j3GUZfV6zBMEZemkAEe+mJij4YU+HuZJEARMabH41CWacLdZuZvHjFfdBgIySIhdRp4Qs+rvoT76W/FT+CgAzAbpJMHTzqw1uq92zXd2c+JFN+ImPUM6Gcw1hVXKfD6py6jzqu/EvHnyfzZH18w1y9tNqdetVSupSUjKXHQC8RykkoSCbZIDASbf1tNQTqaMcWVVByydCRm8TMFyEN4YiPFPcxr0q3Eqs6VopGMoD8RxbMhTl5RlVRDTGTYkRqdTr51w4yIANqdFBlhrlzR9Hu32CqZWlstJMzcS0nFStzmBWnJbT1wGORkMkheoSNutE3FwQByyICAEMsgrmlh4NzIB8h8KBWopJhcSxjsVzXL5csxpM++QBSlqAKNRVIMSmsNKC2KcRpUONa0tWUSkWqsqaLNok5KjJRzUZqDGgeXRrbqAadYXMYB+xiTPYKCaLNVS2TbtU9AAVnYmiTDn/ACl3/BR3MO2hG4MwUux9i0ersfeNYG2wDss9N0XUb6NdB+yjFv8AF/rWv31Z3za4eg/o4g/8Nd82YesNIaYW5Ecu5vnEetkiOtadYnlfJyey019BoY009a1uN/4altft/i/07X76puYRSWJH037fWNJbAr0HwE1k5R9HpjGbV2BcuW/xf6dn9/VdbSOYUBjEwHskwOv3+uxGDUdKqYWwou6gRCTMRHPtTPlSg4t1QeWMoq7LT8N/i/69n/3FVb+BUSGWDlLASp0g6gpdeNY0I1pQsXoXw/RWc6YnNmyjNOVY9adqgWr+0LGv0MX1BExlg7netqR5HKXlmQ1KYVpnhNyP/jv/ALugPCLn+beI/d0UmJyRmkUEU6/bysVkGDEiYPmJik0iMkUxRSxTEqgH2xTiulKt087VTi8lymrerM5tdz6LGmavPqOdWZz67n0WhpmoL1HauSX/ACD/AGWqjZRyAQrEHYhSQYMGD7QafZUqXDAj0ZPiBEjKwnX2H4VyWTpS+0u3g/MuQwADsAAF0AOg2piW7n1/sX9lLuN6S5/KP/aNWLBnyA3Pb/rofgTsCaEm7N4KPW2cti4fpfYunmT0FGVyas8wewUA9tpPs0Pka65f6LoAdSZgHz6s/lv3gSKXbMeJRJHhUuAzFukDZQN4HWBsaqxsEkpaRYGMaJVSJ1zEi0DPVXaCfhSzinb6Sab5mkAeb5YHxoX8Ot0KD1Oof4CYPtAoMSts6Ozog9VSoDflFM0ye5HsqWXqgLuPuLpKyN1z8kj25lH6aqX8Z9JlyT4c+UZTPQXFJDbfSaNKZcFsLDM7IPVZVDBT0XMCSoPYjSZjvTzOhz2VtkD1sksSvUOG8QHcwKSZnNegb9m4dbdyesME27hogjz0E6Ak1mXb14EgvBGhBVQQR0IirTXAhBByhvErAQhmR6S2vqsIILJGx0INPcC6MrDKwAgiG0OiwV0dDsI9gAMKz/gzwtoyGxN36/8AVT9lWeE3nZ2DkMALZHhUQefZEggdifjVe9aKkg7j37iQQeoIIIPWafwcekb8m3/vFmui8hmlRVxjeNvaP7IpM1bvYV2dyqMwmJVSROVTEjrqPjSL2HdIzKyzMZgVmImJ9o+NUl4BBo0pYo1qnFm3TydKrW6cTpXHFVrlAbtLY0BNQ5DxdoubVaa6aLGj0fBmm2J+puInR8VGvtg+6juXPSP/ACVzbQffL/Sq/AT6Mfkf8eKoLuJTM78y3BS4PvtkiDzXDDxzrnUREzWngxvLNC5cm9cA35tzfb1jJPkBVi9iIEAkBRJbqBMTH1yRAHcdkBrONzLcxDkwObdAPYKSzkefbuFcUGJOXw3JU6E211dnIACwfVVRCgnzIBk1nVZN1O6RrreMhVVFCqu4zBZALTmnWTEgST7qecXJKIScpaWVUszsCS42XQaQPaayxi89xwnhyKHYlsw5gyo1wkASqZmI03HnSjiZGVPCo1A2JI+k3n+j9IeDaOTVGLUeqkt0YF1A8xJknz8NJa/kEm3bJOykTpOrEsSe4HvPTWBj3I5nMYJ9IB2HpPwa9p38hPagt4u4xLPeZR1OZsoJ0VQJ2/QAT0oj+bF37xQhlVSDqrAFDHUHIQJGxER7QartirbHwoLbbwXZdfxLgOVfIFQB3pwxd1SVe44BME52JRh9Ia7dx1HmBS7926oYO7EsCoBdmGU6M+8EHYH2noKSZnIH5znDWz6O4gLelt2mmSMwdonrM5R1JneqfOIVluKqlHXxKigoHDKxyroyk5Ay9Qe8USXNVDRK6W2bYdOW/e2ZjyntNE5Uc226vIVSuoDi14bmRgRqyiO2gYdBTTMZKsBXk5q7eNZjXNOxKz9IHMCD1zKdS5irwc+kb8m3/vFmn4IaSrZwuUSDlYKxhAy7qQ7ZQ2oi6YPhETaAS87EgKyW3kwiicTZBOuiiRI8mWmt2Zt4obwpQXYH8Iw6TEYWQD0mqfGfoe09AJ9Dh9THWrnCnUOPGksxIAuWmMkWfCAjkmBaYzVTjO6e1v1OHpPQF+RnUYqKKKBoMQ00tpSVoidKpxVagNGwoDUOBqag1FRiRsYIkYZipKkW5BUlSDzMVBBGxrPGMv8A+sX/AM9c/bV/BH/srfyf/MxVZVw+E1ZPQYpNs2oyqgaSQA7yZLABrzhidSRcRx7LlDhEZit0atyxqfwwi2Cx6EAi57BTsZazNcAMBRe8R2VC+GZ2PudvjSMPiS1q+glUJXlr2FtLrsTG7MoIJ65u2lczo+yyqE2YQqLbPl8TKmYW9QzAnXMwY67csAbGrGFF0rkS6qlZYRfRRk3csA30dWntm7AVn5srKCCU5VtWUdQyh5H4wLEjz8iafiLRtHKh8UhmcbEAyqjyBGo+sIPq1mzZJ6LaX7pfLzfRnwD06Fs06XCA+rT0+r4RTXW7ORr2VU++OLqt6Q9IzajoPIMetVbdlAQwkcwMtkLEi5swk7QSFU92U9DVnl21tqYzZZWGuWRnEhHbX6gi0D+MCO9VKyNpEhbzCGuQU++EXUJNvow132UTvmTzpK3L9yQWAb+DAuJqvS1vqex3Oo6in3cKqFVlvBLM2a2wuWlEMGA1IRXIjrmYD1azrlhVHMSYP3mYJnu3mn6cvSueDk7Dx1i4yi20MR4mJdPWP0N+g38yewoLrv6JrmrHwozEMOZagZC0+oysgIJ3JOkmVDDC4CxOUrreMdPwgHUk6EfWIPXRXL5qlPVXm2VRRrlVs6keZ8QJPUyaqCzrljlNlMqty6E10PKyMuY+68p9q9xRYxnyB1ZrbggMUYoZuKDcEjdQRaUfk0OPxPOK548aejY/wZV3RFn6kIBGwme82cchC31O6lzHYti3zf2KaM3tWZaYq/mSb94guoIN24QQSJBE6irvG90/Kb9Th6oIPEn5afpFX+ODVfym/U4euWjmqkZ4ohQipFQoYqHNSKG5VICwpZFOalNUKLNC1GaBq4qNbBH/ALK38l/zMVWRdbwmtvhNrPh2WQs2mMtMAK2LYkwCdgaU/AmgguojeVuyI3kZZEVWgxklY/H3GDOyaE85l6+o9iQR2K2n0660gMFtG6kRzrZCNMiFuBx+MksozDuJg0wkBVLH1YS4R9VM9h/aTN957KJpF6wUuCy4yzZW0Z0GdjzAZ7cyJPaajLH0al3DFcrW/ESiKklQUKDIxbX1gVgeYJ6CYwGDY+jaANSrllhOrTr6pj4x5zRvJmLg6MsXQDvluorXF9qmDHm56VK4cG3AdJfV8zKpCqfCkHzGY/ze1B1ZrFujRtK/My5BB8FpWuKptuAVQyDo0kye5zbgVYZgWGyZCy5zdQZH1zsR/GDMe+ZelVEwuZC2dOYFZAc6+IZRnf8AKVDB/KB6E1NuxpnDWmIAW4GcFTEZHI9oHvXWcxFddEast2hoqKiIyQTmv2/DZBJKPrrE52HUue1It2y7FBywpnkrzrRyETA9bXN1PeDsKA2OX9NC5Oa5mcaqdeW3cGZbvI7V2NwCoCgdZYbswBFs7J7THi9kd655KlQrEIVYBGtwpMzct+NoIbMJ9WCRB6E9SaghVS6yEE+FkAYPlIDC4CRuVzqR/NJ7UvEopCnMGc6MFOYkiIf2nr5ietRbsAs9sGAlps7DWC1y3zm/mrp55POuRJaFYteWlsjV+SnKA1guS5cnoRnIA3mD0Euxh8F0/WLgfzcUx+0OKXhiX5lzKYS6LwHQCCBbB7lhZWP2Ux8PmC2wwnQkkFp5aqgIygk5w9ogDqDTRlLZmL6yflr+kVf43uv5TfqcPTbfBSXT0ieug9W5uWAE+HTUge+k8bOqe1v1OHq1g5u5FAUQpYo6hQhUXNqkGoubVSEGltTGoGqHCzQNTCKBq4ptcH+8P/s979GNo3++OOga+R7WbiQJ9+VfgKVwtiLBAElrTqAWVPXOLSZYgEAssxrrTm1uMehNwjpILcSIPsINMz8spYVxzb9ttjcusAdAZYi4p9oVZPRVeN6jFFlQggXAsKy3A3aLd0QQVLAANB9ZTO4qviwRddlMMLrkHzDmtJHFxQ6ASAVKsdNdWtMfqmJB6QG3zlRdmlUMxWIV3LRke2EDOokiFUC4y/TQ7HqJ1zAgUNzBAqbiZSB6yowfId9t8hgxIkRB7mLiJK3EdkICoeYh8LKuQo+WTMDqoBE+YDLSIIe26+IkMilrYzJBDWrjAZW8egPciSDFB5NI4IZElSl1RkAy6XJndiRl6kn3QKsC0gIuW3twfCystxlBiShGXVeont5VzWDMNaZp2a2ptse+e3BEiRoI9pBmjt4VUJLZlQiH5yG0CN9CCxzDpAJ8jsTk0xQC2kUZzcUs0lZFwy063G8OsGY7n2EUkW0yZS4Zg0rAeSG9YElR1g+896tthgxzHM/blKpSBoFVs2gjyNQthgCVQ21G7z4zP0Rcbwp11AEDedAeyc2tldrK2QGZgrkEqB43QSQWyj6cggAkREnWKU90LbuJlIICEoGgBcwGW6QJdySCYiIgRqAx8i5WFy2HK+HS5ltqrMoFvwmTKnxH26k5qC3bVVIBLu7IwDLC5VzeN9SSkspAIBYgCDOrRnLOWDaRmgHT1WyroEnW0ijo2uczueXJk0PD7mbFSIyhUVY2gX0JI8ixYjsCB0rsZeyLlBJZpJJMmG9Z2P1m/wAyAjFfBRF4exP11uknmjJrDZa4T69nyNkDyE8NMfEk+81U4z9D2t+pw9WuHtlZGiY5Z3CzlXhzkAsQJyo0SRtVbi/0Pa22okWcPIBGhg6aUnoC2UBRUIoqJoStRc2olqLm1UgLUs0bGlmoUgmoriaiajEiAGGzMB2DED4Vo8HnxySTI1Jk/wDd8V3qgDWhwj6ft6a//r4rpXJ5JJKheIHpLn8pc/tGosubbZl969GG8H+49Ku3eGXC7kZILuR6W1sWJH0qJeF3PxPztr/FRadmicWhthlueNDDRlMgHT6txdmXbX2RrCLy2kBKP6IN9aXthxsyOJI3gqZ0JkzEK+5NwEMpVWGxF22D/aq7YS7otxEMkLK3LOsmFBQuAewEga7GrVkuvIoZrS6F7ib5CoawT3zSwI9gB8xXEK0stq2RuQA6snkQrCR+MB2mDpXYe5ZOttwhP1X5H9Jmj4Kpiraq8hlvOD0Ittd94eBNGhKSKrOtuc1q3mOgQAll/GYuWAbspB31HeWwweDcuOi/xyi2oHXIATJidAuvlVkqVGt5h7Zwv2kQarKbReBDOQxliGICqWJZmblwApMhga6jnJABQxzKo2GVnHgVRoBbRvXj6zQJ3AOtLxF9bcgeJzqc3iMn6VwnWdfV36QBOezes329UKg7862z/wBKdPaNfM1WXhLjYJ+dt/4qWtAw9soGdSTJOpJ3Jqzwb78PYn663Tjwu5+J+dtf4qZw/AOl0M2WDkUZXRzJu2zspJ6GuinZ02qMnFKcwhiPR2PVJH8CnalhT1JP5RJ/TVvEDUfydn9SlKy1zZyjgUBU0UVBq2Ro4UNzapqLlIItqA0xqWRXHIE1FTUVBImjtXnScsakHUA6qGAInYwzfGgFGKJassLxC99YfAU/D426zQXgZXYkKGMIjOYEiT4e9VVFMtsAZMxluKcoDEZ7bJMEiYzd67sy9FRscm7qObsSDph9CDBH37uKtYAOHUMxaXtje2J9NaIGVLjT6pM9IrPXjh6G4ASxgLcABYljA5+mpNGOOt9a5/Rufv6doyqXooWLalRTBhFq8vGvJvzbfvqYvGfJvzbfvqx6/uehTfooDCqKOzbAfQfwd/bU/eLnSr33Z8m/Nt++oH4x2zA9wjA/rqqSvZ0pNqqG4pbjOxW5AzMd7LzLMQZa6DsRpGlJFq7IHN3Kj1bLRmZUmBeJiXXYdaA8bb61z+jc/f0H3YllLG4YKnVGOgdHIGa8QCeWomK1tHnqXopLjrx+kPgKn55e+sPgKBF0FFWfZm3REMxOpiYA0AAhQFAAHkBQ1JoSahSDQGpJoTSCzqG4NKKouUkZsFhS2prUtqpwuoojQmoVEg0QNLBogaI0WENNWqymnI1FjTLKgUxQO1JRqchoGiHKo7Cmqo7UpKctFjQWUdqBwO1GTS2qIrFOB2pLCmuaS9NGUgSaEtUMaPC4ZrpIQBiFZyMyr4VEsRJEwAdBTRm2ATQE0OeoLVaI2STUUIapmkBsIVD7VIqLm1UJBqxwq5bW6puo7oA8i2nOYeBofl/SCmGI7A1XaoW66mbbvbYbPac22HsZdapHo2OW04e/auDFWgrXPDhOXdNu3dyul60w8RY+BT+yabxLhYtNjWtDVBZu2JUNls33DG4EOhyghZO2prz/ADbmZnF68HYQ9xbrq7L9VmB1Xy2oFu3Fy5b15cgKpluMpRDvbUg6Ifq7VbQVFnqLzLzWDraFpuHrfvRbRfTNYDi6rASjcwoABA8W2tVLmAY4Nw9tlu2Gt3czWhbmxfAXl5oBuFSEYk7C6B3rz7szaO9xxK6O7MPAIQQeijYdOlM592QeffJCm2CbrtFs72hJ+96Dw7aDtUbQlFkgaDvLf8MV6TH3Ry1vIqFsVZWxywi6X0cLfdFAlfCgiOt5a80oq0192VLZy5LfMyQCGm6VLlmnX1FiANqFmnWz0tzCsEw7MrLds3xYul0ClwzZ7bxHiUekt5j62Sp4la9HiCkaY64rgIpKW/HywDEqC39gCvO4S5cR+Yty4zyCTdu3bgfLqguy3pFU6gNpTkzzm5txXM53tu1ovmMsHykZgSSY2qOSFGEj1eK8HzgOVtxYwQLPbDC2ztYV7pUdRnY9tNazeLK/PuC4gQhgsLGoAAD6ACWAzaD6VZdu0YjPcIkSGuOwYD1VaT4lWBCnQQI2pyoQIzu2kLzHa5lHRVzHRR0GwoTkmjSHE07+eDW4W8WcRLi2MtkZ2XmC3mvIpuR3AJ18vKm49rmXH8xQrA2RlEMNLiqHmBqygEkR61YzpMeJgOqhiFaNs6jRgPOl5GEAXb2mn364fD0tmTqg6KdBpXKaqvnk6XG+1/PH+GzxjCXUe/y7gWyLYKo6M1prJCBWRsuXmEsIMzJPavO8uSANSTAA6kmAKYM6qUFy5y2yzbZmuIApzBbasSLYzAHwxMCkOszOx0/bSck9AUWtm3xexdSwj+O3fwztZe44UuVeWtXQCPUDcxFYgzlBp166/wA/vSxYLhXKq+qAnAKzHL5sWJ7ya8sLUEkM8n1jnYlvJyT4h5GgYGILOegl2MD6o10Xy2p9kZODPQIb123hMpe5fRcRdZrag3jYt3F5fhA8XiF1VEaxFXrihL2KuAZLd3BPfC5ReFssyBxkGjNbfOIHaOteOugsSzMxYx4lJQgAZQq5YyqBpA0ihVIEBnC/UDsE7nwzEE6nvStBcWevZbjYm5h7kOL2GCWbgg8827YuYfEFoEs+RgY+tGsTVfhN1zeN4q9zD2uXhruQDK1vIbbvcO2QRcfMeyidRXmQukZnjp428P5Gvg90VzWQRGsaCASFIGwZRowHnVsPVl7iGDNm7ctNujFZ7geq3vEH31VubVKT1LHoMzFyB0AJ2HlXXNqgjmoDTWoa46xJoSKcaE1CpiqkUdSKjQkyFpqUK01KNDTG26sW6SlOSg0aJj0NNBpC0YotGqkNNLY1NKeuSOcgXNIc0xqU1JIychTmlE016WaaRk2LJoaYailQWwFNFXLRVQWcpqLm1EK56p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AutoShape 2" descr="data:image/jpeg;base64,/9j/4AAQSkZJRgABAQAAAQABAAD/2wCEAAkGBxQTEhUUExQUFhUWFxgXGBgYFxQUFxgYGBUYGBQVGBcYHCggGholHBQUITEhJSksLi4uFx8zODMsNygtLisBCgoKDg0OGxAQGywlHyQsLCwsLCwsLCwsLCwsLCwsLCwsLCwsLCwsLCwsLCwsLCwsLCwsLCwsLCwsLCwsLCwsLP/AABEIAJ4BPgMBIgACEQEDEQH/xAAbAAADAQEBAQEAAAAAAAAAAAAEBQYDAgEHAP/EADwQAAEDAwMCAwYFBAECBwEAAAEAAhEDBCEFEjFBUSJhgQYTMnGRoUKxwdHwFCNS4fEWMxUkQ3KDksIH/8QAGQEAAwEBAQAAAAAAAAAAAAAAAgMEAQAF/8QAJhEAAgICAgICAwADAQAAAAAAAAECEQMhEjFBURMiBDJhcYGRI//aAAwDAQACEQMRAD8A+p1uOEvemlMSEFctg8JbQ2LFtemVm4HqihzOUPcvEzMqdwY1SRxSOfkimn6/VDWvi4/2m1lYRkpsI0tgSkEW7SGzj6H91Me0OpFuJVPc1gAo7VaQe+TwFVhjsnmwKzaXeI48z0XV9qgaNjOOp7oK9vCfC3hc2GnueeFU0ltiNvSDqLXVC1WFhbBtPIQmlaWGgSmlR0mBwEicrGxVIwo0Qwea8pkvPkFlfV48I5Kxu6uxgY34nCSUNHdguqXW5xa34WhFWdLdSgdVjYWW6fumF1cNptgYW36OaB6tRlFnnGUitNUb7zdOR5+aUa5qVRxcBgcJVaU3NgucJmBnuUMpUHCB9SNVlRvko/VbOpTrF0eAgwZxkRmeCtrXUXhskcT6rex1dtX+28Ha7ieiBVJaNcXFi60vpOzJJLW/SevXomWs6uyiNkjA+5Ss2BpXTi74GglkcEu7+cBTGo3LqlTZyS484gDqtvjG2ZXKVIf299JJ6GTPp0Vdod50JmY/JfNWPqtnh3YtIPXjCs9EryRiCAPquhLlo2caHup0nBp2A4k+qW2mtFvPPH06Kmo1ehS3WdEbVyw7Xc44KLl4F0KtQuIe2oOH5+RjP5JsWi4plp5jCk773jGFjxG0mO3CY+z+oYEfL+eqI4WW1g9tUtExKrbbTGNpOkCSFu+g0E1MZ/NdW9XeY9Fzk3s6kRTLIB57Jyy397TIAiOFtXtAx5kJrasG2RC2UzFEnbHSiTkYRtTTmNc2Y2ymF9XDBjqlVWuQYeJB69lqk5AtJDPVqNHZtwAcKIZpTvfbO5wUzu53Bp68IitRc2J+ICQUyP1VWBL7M2u/Zra0ZlJP+n3OfEYVLY3lSoQHcBPqNqOUh5ZR0NWOLEFHQ9tOFG65oUOk919WeBCWXlo1yGGaUXbCljTVDKm+Au/eA8pDdaqAhhq6x42EpopKls1yxOl01jYXche3t1GAg47oLkEUrZjOFq5+FOV9WDTEyVq3Uu/J+yL42jHI41SuZMfJT1853CpGUt5yvbjTmue2AnRkkLcbJ/S9GLzJCqrSxayBGVqdtNsIS8vNjJ6u4+S5tyN1EIu70NwOV7SPgB6pRa0C8/RPqtOKfou60ZsX0ILi88BL6g3ukky44RlfDQO+Sv2m0M7j0WN7OS0MKAFNsepUfrV6XVCASAPonmoV3EwDlTtxYuHiMZJMGXOz1H8wp8uRrSQ/HjsTX1QOL/DuaAJ7j5dUJY7Xh0Eczz8J6fsmlxaEmXNLRMSCRjvB7rHTNOY1xcTta07nZPwgyT9kpZbaQxw4psfMaylRFW4qNpiIBcds9uVPey3tNSq1X06hEASHAgjcBmOwkfcKH9tNX/r7kvBLaDJZSEEja3gwOrkz0mwcQAyk94POGtPSBHbHdHOD7iLT39j6veVG1KZBGWgRHJbxKgn2rd5c74Qe8mOxVboVz7wVQ5pBY0tIIgjxTtOT5fNSOpU9ziAHBrviIECB0JS4cnH7BvipOgrR6fvanhJa3qYgHtCsba4pUxDSHHqpalp/u6QDHYOTP791lQre73Aj9QU3G0v8gTiyqttaLxUd6AecJ7o+oCq0A8hR15dsazA2uAyQcE7CeOix9ndY8QLTIJMmODAI/JPdUKSL3VtMbWYQR4uhUjYs91VFMggzHGOJVtZXQqNBQOrWYLm1RhzecTiFiezmLNZ1KGwOmPVZaTdwQfX7pTXJqVAwd+vdOqulupNDpkRlG34Bj/RvfUQ6HdIyfILfT2g0z5/wISxrB9MsPJH6LvQ6hAIPTCGtBCnUKkug9F3dU/eUpHLUZXoAVpdwV1ePa13g68hEpANE5bEHn8JTolrwEpv7XZLp5PC3uHEU2x1CNqwVooNMpt6QmFbAwpjQrl3BVI6oI5UklTHoBdXKArvkwRI59f4UbWpFC+6jJQpPyHaICpqRc7lM9OoufnoFL2LDJc7gJ5V1XYwNby7k+S9WUSKJV2Nz4oHCx1m96N5QmlOJG4dljqDSCXH0U6j9hrloCNfYe7j9kz0tpJBOSUiotl0qz9nbIkbjwmZKSAg22NLWltErenwSvLipA8guGH+2Sph4ruape8AcTCGuqDqlVwHAIAHyRdjmpHQEfXzTNlEMJIyXZR8qAaObWiG46nlbXbug7LC4d7tpJ+I/YLK2q7v5KDt2aA+88bQfkmNFoaz5pbqFOKgjuE0rYaPILmaI9TotBNT3jmQ0kkHwmO7Tj8lJ6bq9X3jnVfF7wS0tEOAzjPGITf2uuv8Ay7h+F0Dzyc4Q+i6f+J7gQ0NggET4ZzPbspqSbZbFpqmftY1ik0RwGtnaWiS6YypP2pv3vof2qmzBDwAeuGt3dAYJ68pj7XBjnMIzEg+Y5QNlVBpkNjcYwQC0xglzTg4TY4qjz7YiWW3xE3s9YAFrHgYnjOZVLpnv7eu6CKjGsLgAZ3GfCI/CZx6oWlphLpYBu8sDygd1U6V7NuLxUI3OEEgEgGOpn0RuVJAJWwm7vH0bd1Z7WsdVLS8ZhoAhoPnH5pL/ANXUmEEUqRZ33FzvXiOv0XX/APQq730GZ2j3zW1BncMEsjyJBHqldO6obGU2WzHioCJ25PQgECQZHVQ5MjUr8FmPGq6LZnurmkTSADokj58EdxhR9xfgV2sIgiJ6+EcfkttDuzaXHuicSdoJmBzt+WCFjVrUzcVHkS0DHEZJ/dOjJaaFZYNOjm8uH1arYDYh0gkAeIRz0gLNtvUovbtkNacjy4n5dlnd7KgJaG4ydvTjBPfyRlpWa2CWzvcJJ+KYBGe3KGWRSno3FjSi+RR+y+ulwHk6Dnp0/Iq4a4OE91E6e6nthrA0z5Cc/FA+aq9Iq7mQnqVk84kzd6dF2GjP4s9AqioN9OOnBWGsNDSx+JnahtDvQ7cDxIj1n9kzwLFNlVdReWmfCftKdPuQyoHDh0LL2l03c33jeW9uolLqlcGiCT8PoiWzimuKO9shLKFsd2UVo16HNhdXVQNJA/nVDuzgTWaQLAAFnSpTTg9EwdR3MB7Lmna9zAWcn0dSF9JsTA4Q1bVi0gSn1ZjWU3HyUDWumip3JKOMFIxyotKl5FPd3UtqOsOcYbiEy1mvtY0dwkxtoG84BOOs91scS7MlNh9f2VhkDlLLj2eeDLuiv/6oSIyEv9oX+HCCGWV0HKCB9BtNrAur3Tvfuc0HAHPmvLO520iTjohtP1mCWhMdraAVPQp/8PLKvu/PlXNBmymB2CT0rcuqB7uv7pvdPgIZSugoxoXajXgDzK3o1C6mISbWnnwCYTPRP+3J68Lggy2oBnz6lavqBjS8+g7rlokwEq1m5JdsAwPzQyOSFus6i5x9D19ERoVx4oJ5CR3lF4cZ4MGf0ROmVYeMmAkqbu2HKBS6o3xsPmEXfgbRJ6QuaniaHBYa4Ya0pyFHz/2prFzODg+mJ/dMrK7HuaTsQ7wuHct4HyQl9RdVADiIGMesT3SynYViz3Qw1rpnKVyTg16KVB81/TDVbj3lUnaXNadoA5OfhHpKzswwVKjQyHn4MyeTI7cY4VFX0RgpMzDveNJI7HBI+ql7xpp16g606h9RKKCU+noCdw01v2NdHvQwSYkk4MyIwcR1M/ROtP1uqHup48J8ThM4/DI6DqkGoU2PLKrDBd/3AOZHVa2rnOe1lGARySJDQcEn06LJQpWn/wBOUuTqg/2urtqW1xifA447tIe0j5FRns9rDiBv3Mby1rW/ixMHsfNUtO/puqOD802eFo/zjDnn9F200au5zWxHhERnsPPiVJkVqy+EXYtuNPqVq7KwMOBBI8sgesSiLuwrspl2wbDyQenyTWwDWvgnJgD/APR9Bj1RVzrLG3RonNN7JPYTgfkixqo0ws+OyMs6W4lkxDZkzA+a9tLWpVcIcWhsnpk9sp9pdMOq1oGA0tHo2J+qV29saQFUsL5dAz4RPWOqXBfZiJ9JHtK2rNJLiSDHiByDIkY6L6H7J3RcIKRUgWsLngccDzHKa+zLgC3zVOF3ZPkjRQ6zRDqR6QZB7GOVGaS11InecCMzMiHfz1Vtrg/sO+SgKgBbDS4kAAnEY6Ad01N6FJF3p1wKlMg5wPuEiuraGuaO699l7k7BnmB9lvr2HdpgpnXQPky0B20GYnyTE0iTucYCA06gGy93w9B3XV1qWZP07IkC+xsy7gQ0Y7le2NUOdzKnLi7LuuEx0Cp489v4Fzjo5DbUWzTqAdl8zrMPvQfNfTabpLkjvdBhm/zldjlxOkrANW8TWeiX+0V3tDGDp+yKvXRtHaEL7QaU/ax/IOPsnRrQtl42gAJSa5eXvhAaTqxfglc39wadRpUscbT2OcrQwv8ATXlkAJDa2rqdTIVzpt8HsleVranU6ZR8n0ZxMKHwtWl6OF7WpbWx2X6s7cyUIQj1GhJCcW7A1nyCGZSDnAoq7+EBEcDf1m1r39sD5lJPeF8E5BnPGZwmuo0ppho6yfthc2FkNjA7EH65wgkmzk6E19RPxAZI7k8dFhZ3AHLZMxPZPdbtnA+HgAn54U5TdJ8Qg9wlTXFBp8mWNtX/ALUnshdYqF1JrhGCeq5pk+55/wBwv3xWzwRwUaYNErYuEEAGAZz9/wA03sRAjp5mfulrIa3Axz690TSrkxEfkp0vBZPVMKrMcAYgxkeUZH5KQ9q2s/qN7P8A1Wh7gOGuOCPsrK6r7KNR4BJDHEDkkhpK+S1faF7aVCoWNcAXt8UmSTuiWmeZXYZfE35BzL5Vfof6VpFaq7YwwDzMw0d00qXbLek6lSy9x2k87iQcz5SEi0vXaxaTwHMcYbLS1uRumeMFb+ytJjiHuMAN8J6E9EOb8hy0lo7Fh4uxXf2NeSA3bAku6BpxI81tZXBpMgEz08+8ynFxq4FF5eBveYEYMA8fIQlNAtdHMnImDz2QRna2WY1e0dF7/jJOQeOZ7AJjc6I99JtbdDzgN6bB3P8Alyi7CxYZJiWkYOCZ7E9cHCsqYZtGMRhapp6RmeTS0RPs5VLHPlpk8CDyU2eQKYpvI2jBn54HzTS82gEsA3JGaD6mCCC58E/4jJJ9YC1RoklK2D1b4sY5jjLWgNb6nGe0SqT2WhxafJR7KZq1YaMTxnIHfsrz2Xs9uYjyVGFUmxWb0Fe2NZwoQznzMY9VD6Jbl8nPWYyPQqs9spdsaPnHc9FzpOmMDPUGOx6opAQWjPSGAOgflBTnUrUPLS7iF4LZodI9ETd5ZhFF6Bl2Ia7ycDgYH7oOo3vHz4nyTz+mHWZ/JeCyaBL4AHflam2ZpIT0Gl0COVQWduGNIHJ6odt00fAPXr/pG6e0vMnhMfQF7CrWgf8Aax1u7DGbUy3dOyndUgvJccBLjthMmr8yUDq9+4NaNxhVF9RBonAB5HyUHr1XIHZWY6YmRQeyTNtI1H46hbVLkPnfx0Kzu7oMoNaOpj0CwLpaIQzW7Oj1RQez1Qh0TIPCbXpLTISH2TqS8BUOqJEl9h/g0t7oVGweQsqJ5b0SVtwWux/PJN3Hc0OC6jDanSAMD0Xb6e4rK28RHdE3TtuAh8mnLgxg7kD6JLV1CXQstYvI8P1/QJWwgxBMzHp1ytb4o5KywvGe8pSOYUzSsZLi78PH6p/oNbGwn0XepaYB4oJHMBLbtUjUqYC17Q0AfDwP3WNartY9rfxAoktlozHljhCuHToglcehsEpMnarMAA+Lr2Rdo4EeKOeYzgcLK/ols46rygYDOsmUhJ3spbXE89obx1O2quZAOwho6yRA9cr5/a6QTZUd5AAq1C8mQQAJaABy4jd5Kh9qb3c8UwRAyfms3Uy+xqMbG9p3NGdxH4hHnKR86lNwX+jHiqCkwL2UBfXLDHunMqMaDy1pBIaDHPH3XdC3I2lvwsDRIIA6Sc9efNYez1J7ZquZAYKuzdiahDNoic43fQ9kw0RrcOPEE+sfY9UGfIoJWH+PDk2TN5Ie5u4OAcWg9wDP6p5otDe6T3/IQFP7JLXHlzi4+plU+gGACcD7mSnIvjFRjSHNvYjDhIlwEdMcn5xP1TB91+GSB+XdDU3HE47dmjH7oe4qNJw6PIDHKxunoTmiktndSvn4vD36z6coO5v3NaSJLvw8g/P0C5vQ5mM8SYzA5Exx1S+0rNrEcnbx0mVsG2mSTjFPQx0UOa0d+pyeuf0yvpGj04pg91IafRbuA6YHHJKuacNaPkqsSfEkyu2TmuP3VD5cfNb0rz+20Hk9o4CB1Bpc4kDrKFsmvDhubIJOJkAEz8+iLsG6KehVBARFwCWQCg7RwdG3HkUVqF62kyTGB902qQtu2DXNwKLeZd2/fsp67vKjs5M9eAPRBVhUubiGkiec9Efd2zqbYdkg5KU5t9dDFFLvsxpXjxh7d32JVzp7g2k2cEj+BfP7Rhe4DMzH8KrdSc4bGt6N49F0ZWdJDe2fuMhS+uPIqEdyqHSabg1Ivaw7XhydD9hcja1G5jp7L5zr7QapX0fSr4VabjtAgRjqvnOtjxkxySqsP7MTN6GVd0spzwmultBY50YAQDqQLAB0Kc1yKdsGjkrpuwkqNPZgD3khUGqMlSmhBzXh0GJVjd+ISFPP9hvglbh0OPzTbS7gHwghKdXtzz6Lz2eftqtnquZiZVWtHbJKDrVCSSU0v6kBJbl4DfugvyEhRcU90kn+SsKdUBw8JxjJ57leV3RlZUnTgmM4PYoZI1Md6bIqb5x18yf2VayoHhQgqERnj7qg067MCUvGFk7s91SzgGIj5JHbViCRP64VfvDxB6qU1SydTqSBLSundGQ7BNWaSZmBH5dErqOIEwf3TtztzcgY6JXduLhz9SfshcmnyGWmuKPn+vagKbi9wmXQBOTH8KCub972NrRUZtJ2bcNPrzPPknllpfvHBxg5MTwM+adXe34BlrQZ7T/CvHWaMGtb9noSxSmu9eiLqVK7xTJbDXZO4yRPxOA4BOc+ap7el7ulUacENdHk5ox9Qs3Ut9RrOzZ/n0W+vn+0COvhP5fdLyZXlcVQ7Fj4N7JoMnaTwBgd1QWZDTH4tv0wCUrIDW+cD0wtBqQHvWtGTTie0gTjzHVei5Uho+vtRAZtbIO0R5gQvNOqhzWyJ7/8pE+puDT3ZH0TX2buMEdQfLskJvmmw88F8Da70z97Q6gNjfdOPjO0xwJ79ZQ2k2nux435LZI6juvfaW4bIdTYd4Mk7S3MRxweClem1XPDiQZcZJPPOfl0VGNOjyJaLP2erGpXbHwg4kZ+ZV1fVoHopT2KsS0F59PmmetXPRX1xiRvbM612I5BJ6YHqs6LdxnkARgoK0O4nBk9ewHT7Jja0hGPxH7BDj29HS0MrekGNGYAEpLqNz7wOPIIho6HoiNSfu8Ant1/ZEaVozpmsQGgYbn6pmS2qQMfbMPY7TS0mo8EEnH+vJOtY07c6REEdZgHvC3rVhgDED8kTa1NwgoOOqDt3Yjs9OZTcC7xOnAEYTWz/uOLoAHHn9UG+g5r3NEeLjv80woQxoaPVdGNIxsMbUiY6KE9q6++oAFaPwwlRF7BqEp2L9hcuh17M2zRTh3XlL/bLTKA2kQDP6FeV7ostyep4UJqupPecknKfCDcuVi5SSVDujVDRCPvqu5jY6JTcU+o6pvols6q0gdE2SSVgqduih9nroFoa4Ax9VRVA0N4UVp1bY/ae6smCWKLIqZQtoSX1uHcZSm3ty2o3HBRuoFzXY+a6sLsOID/AEK1qwbpji8bLUpvYgj0T2tT8KXV6IMoA7Jy4IY0Y5x3QQb2iCOD/PJPNUsxDRMcoIWWcoXdnWgeq3Egjqcc8d0w02s4wIQ39HgwuqTT1XRX2s2T1Q9o1nNwe6Mu6YqM84SIPMg7k2sK33RNAIl6rajHRBjI6ZQgtKrg7aWgNyBME5ggJ/rTQx8wTPnA81P1rhudsjznHqOynyy4qmNirZOXFpWtzMQxxOZwJPCZWVuCAJ+KM98ySh7u6dJOw+6nEun5AjvK/Uq7m+M4c7DW9hGF4OepS0qPWxWls6urV1OrTqt4AaD8pIz6IbXXQ0js+R9E8t6rajnUz+GmB6j/AGpn2o8LHT8W6I+Q/hRYbc0MTSJ29upBAOCfqvbZ/iqf+w/ogSeAiqHxn5K9jkNrCp4GT0lv/wBpW2kUnkwyZjpzzKFpj+y7uCCmeiPO2W8wg8m5pf8Ai68o1u9MrOxEDJM5k+YCI0fRjO3MYPBH85TGjcVWgO2t8wDJd5mU00qrJ3OER/AE/HF2keLOVIdMb7qltaOiRvIMuc0uIOew9Ftql3jn7wlv9SRHJJKqyT8E8F5YZTqsDSRILsQJ/JNGM205bMxtb8yg6LpLRBVPa0hyeB3+6biTigJtNi/TLUUGb6pBJ4HZD1da3u4BBMAfmV5qd2yo+D0+kdSllSvT3SGCAIB+eESmmzuLG4vqZLRHIdwf3TLTK+6CkbbNri0t6DjthN9Epw3PdE1FLRqbHdy0Ru6hB2YnnnlGky0hZ2dGBnkoLMOdRb/bhTL9OOTCr61OSsLiiIQKbTCrRC68fAGBRlzQVrr74cVM+4NRx8lfinoRKAfSqCI6Jhp92aJlh55U9Sro2gSU6aEwHTK250nlW+lVAWBQVo3uqTR7zaYJUmVWimIZrFnI/L5qc90WmYPmO3mFbuAcEqvtPPI5/NLjLwdJBFjV3MHyXVWlhD6WNuITIjCF6ZqEGsNgtWDBym2pUZAStjMkZCNdAgm7lcl7Ryt6lHlL+QfLn5IJOXhBxivLCg/CKsaoBAlB29KRP2RFSkYBAQ1K0zfqG+0LAae6JhR1RzBBEH/IHEfXn5q4uWl9u7vtP5L5hXvnhxlktnIGDzkT2PZK/ItIPE1YVdXDWBxYORmDj5kdwl1e52NDydzoJiIDexnqu26s0bv7YBOBI4CXXtdr2sbTBG4wQOOc4815rwRnkS9lqyuELNtPuyxpdO5z8f8AKz9tq25rXD8RAPzDYlcXf9t+0GBsGOYxP+0q1msXBjegl3oUWPBxm5WMjlUqQsp8hFUR4/52WRp+Jo8vzWw+MI/J6Fqh5as4aeHs/LCI023I3M6gY9HQsth9013RrtpPk7/YTDT5e3c34myM/iHT1wkSZsknjaGVEOaAD2zKKp3B7wgqV04Et2ZmD5Rzz5optcRnBVePX8PDmt0ZVnlzslMNNtXPcXDaQ380ufR3ZHJ6Rxnun1nZllMNOCcmMQmY/vKwZx4qgzS6YJk9OP3W+q3ZFOG9e3ZdWtA7JnnHohLxm53OAroRtbJZNJiWqHAH/J3ft0WtvZkkN7ZKOtqAnc4T2CbW1OGzABKPjGJ1tgNlRLdxPXgJ7YU4AXFG3lMqVJBKRqNWtXrfCu4Q9U7uEpvQSP1SsvXu8KzZQK8uqga1KVjHRB+1Hx4SKrW920D8RyU8128aXEjJU3Ub1d1Xp4I/XZNkl6MLf5cc+XzTyzomJgx3gxnzQmmXjWM2FuZnG2HTy18jjoYyQIwmdO/2sDCNwDNmTP43uByMHxt4/wAeUc5S8ICKSN6bo9P4StmVod1mYjrPQRygBqoFQvFMNBYGbWmBIcHbpIMzthd0tTbu3Gk0noZAiNu04ZlwLeecpTv0FaLDStTBEEpwHtImQoS3vQTPu2x4vDgCHPa4wQ2ZEEA8565k2jfkbfCJEEkY3HcDOQQOCMcTgpEoMYmisNMchdAgc8Ket7o+GGjwgTMHdEwSduOnHZEW7y4R5ETIzLYniMSenVA0zdDh7AQl1WkOVs22d38/q6TyPTM+ULs2B2xMGIwT/jtmef8AhamZQG6h9ClYtIe4d5Tp9kfLmYwBGMRt+6GqWRA5E7Q2TESGgB0RnInKJSMoBtKESEZSozIXv9P5N6xPQFznYgdngZ/xC3pWmZIaeMQGjrIw3rI+i5yMo5o4a4eRXzvULV28hkmTxEn0x9l9EfZHuJPXHUAR8PEicQfPlT+p0206jnbGky1wIIbEPc7ADeS0hp+SVkxrIqYyEuJ8+vrJ5BaH4d3aMGOZH6JO+1rUiNkOcMeXzC+hUyGgsLGvAdgvAOP7Yd4SCASKbhPTelGo0GvMhuw4AALYECI8LAecyST5qSWKeN0tlEckZreiXvqdXe2tWc2XAYBDsNEAFvoha1QOdPQQM/U/mqwupMcalShSqBwIDI8LciI3bjAg4WF1qVvMGyoEk+I+ETTJMsHhw7YKTQ/kFrncvKX8kbqT2HuPSEdg9pqbjlpMT0BIO0EjEkMdjrB7LmvYvdcENYeS6IJwMzxx5pxS1qi1znNtGN3PoO2tc0NBomo521ppY3mtUB5hpDRELSx9rms276DTVDSHPbsAdupFhluzjcZjIHZbwi3aYyOeXTQXoZaTUoPIkAy2SBInv6JTZXrmVpDDEwTg+RMJ0zVaT3b32zCYfA8H4ifidsl0SIJ7dETpzKZaAKTSBT2eL3Zz/mT7uSSOcyPwlqXHFGUquw5flSjHo/UblrnPfkbgMYk4gnHmEU5zj229uq9qWwdwymzxSC0NaY3VPCdrBOHUx/8AHPVO9G0lvxHMcBVRxy/VdEbyq7ZnpGn7QHu46DzRT2b3bR3yf0C2vK3QY6LqyoxlWQxqK0TSyNsNcyGhoWRtAMRnqi2CBPVbUKXdFYIDTs5KL9xJ8kU2miGUghbCM6FKFvIC/OO0JHqd+eBhCtmm97qUGAvLe6gZSRlTMlD3V8eiL47Nuiqpai3iUq9ormW4U5UvHBdf1Zc0grVi4uzuVihzR8TkJckOjaRP6LzUanRKXVMq+EbQlyS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9" name="Picture 4" descr="https://fbcdn-sphotos-c-a.akamaihd.net/hphotos-ak-snc7/s720x720/581090_462574530434623_8353279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486400" y="209550"/>
            <a:ext cx="3657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Goloka</a:t>
            </a:r>
            <a:r>
              <a:rPr lang="en-US" sz="3200" dirty="0"/>
              <a:t> </a:t>
            </a:r>
            <a:r>
              <a:rPr lang="en-US" sz="3200" dirty="0" err="1"/>
              <a:t>Vrindavan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1352550"/>
            <a:ext cx="36576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Madura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0" y="2114550"/>
            <a:ext cx="3657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Dwaraka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486400" y="4324350"/>
            <a:ext cx="3657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Vaikunta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B2174B-0DB5-4731-A50F-E817E8BB5F38}" type="slidenum">
              <a:rPr lang="en-US" smtClean="0">
                <a:ea typeface="MS PGothic" pitchFamily="34" charset="-128"/>
              </a:rPr>
              <a:pPr>
                <a:defRPr/>
              </a:pPr>
              <a:t>8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2291" name="Picture 2" descr="http://www.spiritual-revolutionary.com/images/Graphics/superb_Krish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"/>
            <a:ext cx="20685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4558725"/>
            <a:ext cx="9873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Sakti</a:t>
            </a:r>
            <a:endParaRPr lang="en-US" sz="3200" dirty="0"/>
          </a:p>
        </p:txBody>
      </p:sp>
      <p:pic>
        <p:nvPicPr>
          <p:cNvPr id="12295" name="Picture 2" descr="http://www.salagram.net/balarama-dasavatara.jpg"/>
          <p:cNvPicPr>
            <a:picLocks noChangeAspect="1" noChangeArrowheads="1"/>
          </p:cNvPicPr>
          <p:nvPr/>
        </p:nvPicPr>
        <p:blipFill>
          <a:blip r:embed="rId4" cstate="print"/>
          <a:srcRect r="15625"/>
          <a:stretch>
            <a:fillRect/>
          </a:stretch>
        </p:blipFill>
        <p:spPr bwMode="auto">
          <a:xfrm>
            <a:off x="304800" y="1419225"/>
            <a:ext cx="2362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://www.bhakti-yoga-meditation.com/image-files/radha-rani.jpg"/>
          <p:cNvPicPr>
            <a:picLocks noChangeAspect="1" noChangeArrowheads="1"/>
          </p:cNvPicPr>
          <p:nvPr/>
        </p:nvPicPr>
        <p:blipFill>
          <a:blip r:embed="rId5" cstate="print"/>
          <a:srcRect t="3941" b="3448"/>
          <a:stretch>
            <a:fillRect/>
          </a:stretch>
        </p:blipFill>
        <p:spPr bwMode="auto">
          <a:xfrm>
            <a:off x="6467475" y="1428750"/>
            <a:ext cx="2371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2982428">
            <a:off x="2914650" y="2325688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785659">
            <a:off x="5859463" y="2312988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4019550"/>
            <a:ext cx="13811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Balaram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5416" y="4019550"/>
            <a:ext cx="110158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Radha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209550"/>
            <a:ext cx="239681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Svayam</a:t>
            </a:r>
            <a:r>
              <a:rPr lang="en-US" sz="2400" dirty="0"/>
              <a:t> </a:t>
            </a:r>
            <a:r>
              <a:rPr lang="en-US" sz="2400" dirty="0" err="1"/>
              <a:t>Bhagavan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Sri Krishna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2933700"/>
            <a:ext cx="22098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/>
              <a:t>Goloka</a:t>
            </a:r>
            <a:r>
              <a:rPr lang="en-US" sz="2000" dirty="0"/>
              <a:t> </a:t>
            </a:r>
            <a:r>
              <a:rPr lang="en-US" sz="2000" dirty="0" err="1"/>
              <a:t>Vrindavan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4558725"/>
            <a:ext cx="14863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/>
              <a:t>Swaupa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27884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Primary Expansion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9FABBF9-692B-4A87-B32A-83B8BA6BC3F8}" type="slidenum">
              <a:rPr lang="en-US" smtClean="0">
                <a:ea typeface="MS PGothic" pitchFamily="34" charset="-128"/>
              </a:rPr>
              <a:pPr>
                <a:defRPr/>
              </a:pPr>
              <a:t>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1401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Ādi</a:t>
            </a:r>
            <a:r>
              <a:rPr lang="en-US" sz="2400" dirty="0"/>
              <a:t> </a:t>
            </a:r>
            <a:r>
              <a:rPr lang="en-US" sz="2400" dirty="0" err="1"/>
              <a:t>Catur</a:t>
            </a:r>
            <a:r>
              <a:rPr lang="en-US" sz="2400" dirty="0"/>
              <a:t> </a:t>
            </a:r>
            <a:r>
              <a:rPr lang="en-US" sz="2400" dirty="0" err="1"/>
              <a:t>Vyuha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(1</a:t>
            </a:r>
            <a:r>
              <a:rPr lang="en-US" sz="2400" baseline="30000" dirty="0"/>
              <a:t>st</a:t>
            </a:r>
            <a:r>
              <a:rPr lang="en-US" sz="2400" dirty="0"/>
              <a:t> Quadruple Expansion)</a:t>
            </a:r>
          </a:p>
        </p:txBody>
      </p:sp>
      <p:pic>
        <p:nvPicPr>
          <p:cNvPr id="13318" name="Picture 2" descr="http://www.salagram.net/balarama-dasavatara.jpg"/>
          <p:cNvPicPr>
            <a:picLocks noChangeAspect="1" noChangeArrowheads="1"/>
          </p:cNvPicPr>
          <p:nvPr/>
        </p:nvPicPr>
        <p:blipFill>
          <a:blip r:embed="rId3" cstate="print"/>
          <a:srcRect r="15625"/>
          <a:stretch>
            <a:fillRect/>
          </a:stretch>
        </p:blipFill>
        <p:spPr bwMode="auto">
          <a:xfrm>
            <a:off x="3733800" y="0"/>
            <a:ext cx="1752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1.bp.blogspot.com/-jsdAXp_x5CY/Tim5S9BW6jI/AAAAAAAABOo/1Uc5V3j5dzY/s200/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850" y="2724150"/>
            <a:ext cx="1555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http://www.exoticindia.com/panels/vishnu_narayana_wj94.jpg"/>
          <p:cNvPicPr>
            <a:picLocks noChangeAspect="1" noChangeArrowheads="1"/>
          </p:cNvPicPr>
          <p:nvPr/>
        </p:nvPicPr>
        <p:blipFill>
          <a:blip r:embed="rId5" cstate="print"/>
          <a:srcRect b="16800"/>
          <a:stretch>
            <a:fillRect/>
          </a:stretch>
        </p:blipFill>
        <p:spPr bwMode="auto">
          <a:xfrm>
            <a:off x="2862263" y="2724150"/>
            <a:ext cx="1557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http://th06.deviantart.net/fs70/PRE/f/2012/341/9/1/narayana_ananta_by_vishnu108-d2ht5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088" y="2724150"/>
            <a:ext cx="1622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ttp://1.bp.blogspot.com/_TGIk_SPvY_o/TJtG3MWz5gI/AAAAAAAADBo/HknAcNhFSCc/s400/Narayana.jpg"/>
          <p:cNvPicPr>
            <a:picLocks noChangeAspect="1" noChangeArrowheads="1"/>
          </p:cNvPicPr>
          <p:nvPr/>
        </p:nvPicPr>
        <p:blipFill>
          <a:blip r:embed="rId7" cstate="print"/>
          <a:srcRect t="7407" b="7407"/>
          <a:stretch>
            <a:fillRect/>
          </a:stretch>
        </p:blipFill>
        <p:spPr bwMode="auto">
          <a:xfrm>
            <a:off x="6781800" y="2724150"/>
            <a:ext cx="1636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7330"/>
            <a:ext cx="13811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Balaram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7142" y="4686240"/>
            <a:ext cx="117198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Vasudeva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705350"/>
            <a:ext cx="210596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Moola</a:t>
            </a:r>
            <a:r>
              <a:rPr lang="en-US" sz="2000" dirty="0"/>
              <a:t> </a:t>
            </a:r>
            <a:r>
              <a:rPr lang="en-US" sz="2000" dirty="0" err="1"/>
              <a:t>Sankarshan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705350"/>
            <a:ext cx="137364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Pradyumna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4705350"/>
            <a:ext cx="114486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Anirudha</a:t>
            </a:r>
            <a:endParaRPr lang="en-US" sz="2000" dirty="0"/>
          </a:p>
        </p:txBody>
      </p:sp>
      <p:sp>
        <p:nvSpPr>
          <p:cNvPr id="17" name="Down Arrow 16"/>
          <p:cNvSpPr/>
          <p:nvPr/>
        </p:nvSpPr>
        <p:spPr>
          <a:xfrm rot="2982428">
            <a:off x="3143250" y="14462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785659">
            <a:off x="5875338" y="13827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982428">
            <a:off x="3219450" y="19034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785659">
            <a:off x="5722938" y="1916113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971550"/>
            <a:ext cx="1939925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Madura &amp; </a:t>
            </a:r>
            <a:r>
              <a:rPr lang="en-US" sz="2800" dirty="0" err="1"/>
              <a:t>Dwaraka</a:t>
            </a:r>
            <a:endParaRPr lang="en-US" sz="2800" dirty="0"/>
          </a:p>
        </p:txBody>
      </p:sp>
      <p:sp>
        <p:nvSpPr>
          <p:cNvPr id="22" name="Donut 21"/>
          <p:cNvSpPr/>
          <p:nvPr/>
        </p:nvSpPr>
        <p:spPr>
          <a:xfrm>
            <a:off x="533400" y="2343150"/>
            <a:ext cx="2362200" cy="2438400"/>
          </a:xfrm>
          <a:prstGeom prst="donut">
            <a:avLst>
              <a:gd name="adj" fmla="val 2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20280"/>
            <a:ext cx="11358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RECAP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90977</TotalTime>
  <Words>3228</Words>
  <Application>Microsoft Office PowerPoint</Application>
  <PresentationFormat>On-screen Show (16:9)</PresentationFormat>
  <Paragraphs>698</Paragraphs>
  <Slides>54</Slides>
  <Notes>42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bkdasa</cp:lastModifiedBy>
  <cp:revision>7664</cp:revision>
  <dcterms:created xsi:type="dcterms:W3CDTF">2007-12-30T00:59:16Z</dcterms:created>
  <dcterms:modified xsi:type="dcterms:W3CDTF">2014-07-25T15:32:24Z</dcterms:modified>
</cp:coreProperties>
</file>